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2" r:id="rId3"/>
    <p:sldId id="283" r:id="rId4"/>
    <p:sldId id="285" r:id="rId5"/>
    <p:sldId id="286" r:id="rId6"/>
    <p:sldId id="288" r:id="rId7"/>
    <p:sldId id="289" r:id="rId8"/>
    <p:sldId id="291" r:id="rId9"/>
    <p:sldId id="267" r:id="rId10"/>
    <p:sldId id="268" r:id="rId11"/>
    <p:sldId id="269" r:id="rId12"/>
    <p:sldId id="270" r:id="rId13"/>
    <p:sldId id="271" r:id="rId14"/>
    <p:sldId id="272" r:id="rId15"/>
    <p:sldId id="273" r:id="rId16"/>
    <p:sldId id="274" r:id="rId17"/>
    <p:sldId id="275" r:id="rId18"/>
    <p:sldId id="277" r:id="rId19"/>
    <p:sldId id="278" r:id="rId20"/>
    <p:sldId id="279" r:id="rId21"/>
  </p:sldIdLst>
  <p:sldSz cx="12192000" cy="6858000"/>
  <p:notesSz cx="7104063"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4" d="100"/>
          <a:sy n="84" d="100"/>
        </p:scale>
        <p:origin x="12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7EA26F21-CC5F-4811-AD03-5C21BF4679AC}" type="datetimeFigureOut">
              <a:rPr lang="es-ES" smtClean="0"/>
              <a:t>22/02/2022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297991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EA26F21-CC5F-4811-AD03-5C21BF4679AC}" type="datetimeFigureOut">
              <a:rPr lang="es-ES" smtClean="0"/>
              <a:t>22/02/2022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1372083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EA26F21-CC5F-4811-AD03-5C21BF4679AC}" type="datetimeFigureOut">
              <a:rPr lang="es-ES" smtClean="0"/>
              <a:t>22/02/2022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113034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EA26F21-CC5F-4811-AD03-5C21BF4679AC}" type="datetimeFigureOut">
              <a:rPr lang="es-ES" smtClean="0"/>
              <a:t>22/02/2022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356675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7EA26F21-CC5F-4811-AD03-5C21BF4679AC}" type="datetimeFigureOut">
              <a:rPr lang="es-ES" smtClean="0"/>
              <a:t>22/02/2022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137741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7EA26F21-CC5F-4811-AD03-5C21BF4679AC}" type="datetimeFigureOut">
              <a:rPr lang="es-ES" smtClean="0"/>
              <a:t>22/02/2022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414677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7EA26F21-CC5F-4811-AD03-5C21BF4679AC}" type="datetimeFigureOut">
              <a:rPr lang="es-ES" smtClean="0"/>
              <a:t>22/02/2022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968378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7EA26F21-CC5F-4811-AD03-5C21BF4679AC}" type="datetimeFigureOut">
              <a:rPr lang="es-ES" smtClean="0"/>
              <a:t>22/02/2022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29194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EA26F21-CC5F-4811-AD03-5C21BF4679AC}" type="datetimeFigureOut">
              <a:rPr lang="es-ES" smtClean="0"/>
              <a:t>22/02/2022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3530340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EA26F21-CC5F-4811-AD03-5C21BF4679AC}" type="datetimeFigureOut">
              <a:rPr lang="es-ES" smtClean="0"/>
              <a:t>22/02/2022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66995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EA26F21-CC5F-4811-AD03-5C21BF4679AC}" type="datetimeFigureOut">
              <a:rPr lang="es-ES" smtClean="0"/>
              <a:t>22/02/2022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15265B9-5825-4ADF-AF7A-B82EAE427DDC}" type="slidenum">
              <a:rPr lang="es-ES" smtClean="0"/>
              <a:t>‹Nº›</a:t>
            </a:fld>
            <a:endParaRPr lang="es-ES"/>
          </a:p>
        </p:txBody>
      </p:sp>
    </p:spTree>
    <p:extLst>
      <p:ext uri="{BB962C8B-B14F-4D97-AF65-F5344CB8AC3E}">
        <p14:creationId xmlns:p14="http://schemas.microsoft.com/office/powerpoint/2010/main" val="1863244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26F21-CC5F-4811-AD03-5C21BF4679AC}" type="datetimeFigureOut">
              <a:rPr lang="es-ES" smtClean="0"/>
              <a:t>22/02/2022</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265B9-5825-4ADF-AF7A-B82EAE427DDC}" type="slidenum">
              <a:rPr lang="es-ES" smtClean="0"/>
              <a:t>‹Nº›</a:t>
            </a:fld>
            <a:endParaRPr lang="es-ES"/>
          </a:p>
        </p:txBody>
      </p:sp>
    </p:spTree>
    <p:extLst>
      <p:ext uri="{BB962C8B-B14F-4D97-AF65-F5344CB8AC3E}">
        <p14:creationId xmlns:p14="http://schemas.microsoft.com/office/powerpoint/2010/main" val="481744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531224" y="173738"/>
            <a:ext cx="6374263" cy="6001643"/>
          </a:xfrm>
          <a:prstGeom prst="rect">
            <a:avLst/>
          </a:prstGeom>
          <a:noFill/>
        </p:spPr>
        <p:txBody>
          <a:bodyPr wrap="square" rtlCol="0">
            <a:spAutoFit/>
          </a:bodyPr>
          <a:lstStyle/>
          <a:p>
            <a:endParaRPr lang="es-ES" sz="3600" dirty="0" smtClean="0">
              <a:latin typeface="Maiandra GD" panose="020E0502030308020204" pitchFamily="34" charset="0"/>
            </a:endParaRPr>
          </a:p>
          <a:p>
            <a:endParaRPr lang="es-ES" sz="800" dirty="0" smtClean="0">
              <a:latin typeface="Maiandra GD" panose="020E0502030308020204" pitchFamily="34" charset="0"/>
            </a:endParaRPr>
          </a:p>
          <a:p>
            <a:pPr algn="ctr"/>
            <a:r>
              <a:rPr lang="es-ES" sz="3600" dirty="0" smtClean="0">
                <a:latin typeface="Maiandra GD" panose="020E0502030308020204" pitchFamily="34" charset="0"/>
              </a:rPr>
              <a:t>20 de marzo 2022 Campaña de Misiones Diocesanas Vascas</a:t>
            </a:r>
          </a:p>
          <a:p>
            <a:pPr algn="ctr"/>
            <a:endParaRPr lang="es-ES" dirty="0">
              <a:latin typeface="Maiandra GD" panose="020E0502030308020204" pitchFamily="34" charset="0"/>
            </a:endParaRPr>
          </a:p>
          <a:p>
            <a:pPr algn="ctr"/>
            <a:endParaRPr lang="es-ES" dirty="0">
              <a:latin typeface="Maiandra GD" panose="020E0502030308020204" pitchFamily="34" charset="0"/>
            </a:endParaRPr>
          </a:p>
          <a:p>
            <a:pPr algn="ctr"/>
            <a:r>
              <a:rPr lang="es-ES" sz="8800" dirty="0" smtClean="0">
                <a:latin typeface="Maiandra GD" panose="020E0502030308020204" pitchFamily="34" charset="0"/>
              </a:rPr>
              <a:t>*</a:t>
            </a:r>
          </a:p>
          <a:p>
            <a:pPr algn="ctr"/>
            <a:r>
              <a:rPr lang="es-ES" sz="3600" dirty="0" smtClean="0">
                <a:latin typeface="Maiandra GD" panose="020E0502030308020204" pitchFamily="34" charset="0"/>
              </a:rPr>
              <a:t>2022ko. </a:t>
            </a:r>
            <a:r>
              <a:rPr lang="es-ES" sz="3600" dirty="0" err="1" smtClean="0">
                <a:latin typeface="Maiandra GD" panose="020E0502030308020204" pitchFamily="34" charset="0"/>
              </a:rPr>
              <a:t>Martxoaren</a:t>
            </a:r>
            <a:r>
              <a:rPr lang="es-ES" sz="3600" dirty="0" smtClean="0">
                <a:latin typeface="Maiandra GD" panose="020E0502030308020204" pitchFamily="34" charset="0"/>
              </a:rPr>
              <a:t> 20a. </a:t>
            </a:r>
          </a:p>
          <a:p>
            <a:pPr algn="ctr"/>
            <a:r>
              <a:rPr lang="es-ES" sz="3600" dirty="0" err="1" smtClean="0">
                <a:latin typeface="Maiandra GD" panose="020E0502030308020204" pitchFamily="34" charset="0"/>
              </a:rPr>
              <a:t>Euskal</a:t>
            </a:r>
            <a:r>
              <a:rPr lang="es-ES" sz="3600" dirty="0" smtClean="0">
                <a:latin typeface="Maiandra GD" panose="020E0502030308020204" pitchFamily="34" charset="0"/>
              </a:rPr>
              <a:t> </a:t>
            </a:r>
            <a:r>
              <a:rPr lang="es-ES" sz="3600" dirty="0" err="1" smtClean="0">
                <a:latin typeface="Maiandra GD" panose="020E0502030308020204" pitchFamily="34" charset="0"/>
              </a:rPr>
              <a:t>elizbarrutietako</a:t>
            </a:r>
            <a:r>
              <a:rPr lang="es-ES" sz="3600" dirty="0" smtClean="0">
                <a:latin typeface="Maiandra GD" panose="020E0502030308020204" pitchFamily="34" charset="0"/>
              </a:rPr>
              <a:t> </a:t>
            </a:r>
            <a:r>
              <a:rPr lang="es-ES" sz="3600" dirty="0" err="1" smtClean="0">
                <a:latin typeface="Maiandra GD" panose="020E0502030308020204" pitchFamily="34" charset="0"/>
              </a:rPr>
              <a:t>misioen</a:t>
            </a:r>
            <a:r>
              <a:rPr lang="es-ES" sz="3600" dirty="0" smtClean="0">
                <a:latin typeface="Maiandra GD" panose="020E0502030308020204" pitchFamily="34" charset="0"/>
              </a:rPr>
              <a:t> </a:t>
            </a:r>
            <a:r>
              <a:rPr lang="es-ES" sz="3600" dirty="0" err="1" smtClean="0">
                <a:latin typeface="Maiandra GD" panose="020E0502030308020204" pitchFamily="34" charset="0"/>
              </a:rPr>
              <a:t>kanpaina</a:t>
            </a:r>
            <a:r>
              <a:rPr lang="es-ES" sz="3600" dirty="0" smtClean="0">
                <a:latin typeface="Maiandra GD" panose="020E0502030308020204" pitchFamily="34" charset="0"/>
              </a:rPr>
              <a:t> </a:t>
            </a:r>
          </a:p>
          <a:p>
            <a:endParaRPr lang="es-ES" dirty="0" smtClean="0"/>
          </a:p>
          <a:p>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6" y="173738"/>
            <a:ext cx="4654573" cy="6577633"/>
          </a:xfrm>
          <a:prstGeom prst="rect">
            <a:avLst/>
          </a:prstGeom>
        </p:spPr>
      </p:pic>
    </p:spTree>
    <p:extLst>
      <p:ext uri="{BB962C8B-B14F-4D97-AF65-F5344CB8AC3E}">
        <p14:creationId xmlns:p14="http://schemas.microsoft.com/office/powerpoint/2010/main" val="4167047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2167763"/>
          </a:xfrm>
        </p:spPr>
        <p:txBody>
          <a:bodyPr>
            <a:normAutofit/>
          </a:bodyPr>
          <a:lstStyle/>
          <a:p>
            <a:r>
              <a:rPr lang="eu-ES" sz="4000" dirty="0" smtClean="0">
                <a:latin typeface="Maiandra GD" panose="020E0502030308020204" pitchFamily="34" charset="0"/>
              </a:rPr>
              <a:t>Besoak zabalik, Erreinuaren alde jarduteko ordua da, harrera egiteko, ahulenen alde elkartasuna hedatzeko</a:t>
            </a:r>
            <a:endParaRPr lang="eu-ES" sz="4000" dirty="0">
              <a:latin typeface="Maiandra GD" panose="020E0502030308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804" y="0"/>
            <a:ext cx="1568196" cy="1001268"/>
          </a:xfrm>
          <a:prstGeom prst="rect">
            <a:avLst/>
          </a:prstGeom>
        </p:spPr>
      </p:pic>
      <p:pic>
        <p:nvPicPr>
          <p:cNvPr id="5" name="Imagen 4"/>
          <p:cNvPicPr>
            <a:picLocks noChangeAspect="1"/>
          </p:cNvPicPr>
          <p:nvPr/>
        </p:nvPicPr>
        <p:blipFill>
          <a:blip r:embed="rId3"/>
          <a:stretch>
            <a:fillRect/>
          </a:stretch>
        </p:blipFill>
        <p:spPr>
          <a:xfrm>
            <a:off x="4003611" y="2459736"/>
            <a:ext cx="5935536" cy="4050792"/>
          </a:xfrm>
          <a:prstGeom prst="rect">
            <a:avLst/>
          </a:prstGeom>
        </p:spPr>
      </p:pic>
    </p:spTree>
    <p:extLst>
      <p:ext uri="{BB962C8B-B14F-4D97-AF65-F5344CB8AC3E}">
        <p14:creationId xmlns:p14="http://schemas.microsoft.com/office/powerpoint/2010/main" val="2216879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04544" y="1773936"/>
            <a:ext cx="9144000" cy="2833307"/>
          </a:xfrm>
        </p:spPr>
        <p:txBody>
          <a:bodyPr>
            <a:noAutofit/>
          </a:bodyPr>
          <a:lstStyle/>
          <a:p>
            <a:r>
              <a:rPr lang="es-ES" sz="9600" dirty="0" smtClean="0">
                <a:solidFill>
                  <a:srgbClr val="00B050"/>
                </a:solidFill>
                <a:latin typeface="Maiandra GD" panose="020E0502030308020204" pitchFamily="34" charset="0"/>
              </a:rPr>
              <a:t/>
            </a:r>
            <a:br>
              <a:rPr lang="es-ES" sz="9600" dirty="0" smtClean="0">
                <a:solidFill>
                  <a:srgbClr val="00B050"/>
                </a:solidFill>
                <a:latin typeface="Maiandra GD" panose="020E0502030308020204" pitchFamily="34" charset="0"/>
              </a:rPr>
            </a:br>
            <a:r>
              <a:rPr lang="es-ES" sz="9600" dirty="0">
                <a:solidFill>
                  <a:srgbClr val="00B050"/>
                </a:solidFill>
                <a:latin typeface="Maiandra GD" panose="020E0502030308020204" pitchFamily="34" charset="0"/>
              </a:rPr>
              <a:t/>
            </a:r>
            <a:br>
              <a:rPr lang="es-ES" sz="9600" dirty="0">
                <a:solidFill>
                  <a:srgbClr val="00B050"/>
                </a:solidFill>
                <a:latin typeface="Maiandra GD" panose="020E0502030308020204" pitchFamily="34" charset="0"/>
              </a:rPr>
            </a:br>
            <a:r>
              <a:rPr lang="es-ES" sz="9600" dirty="0" smtClean="0">
                <a:solidFill>
                  <a:srgbClr val="00B050"/>
                </a:solidFill>
                <a:latin typeface="Maiandra GD" panose="020E0502030308020204" pitchFamily="34" charset="0"/>
              </a:rPr>
              <a:t/>
            </a:r>
            <a:br>
              <a:rPr lang="es-ES" sz="9600" dirty="0" smtClean="0">
                <a:solidFill>
                  <a:srgbClr val="00B050"/>
                </a:solidFill>
                <a:latin typeface="Maiandra GD" panose="020E0502030308020204" pitchFamily="34" charset="0"/>
              </a:rPr>
            </a:br>
            <a:r>
              <a:rPr lang="eu-ES" sz="11000" dirty="0" smtClean="0">
                <a:solidFill>
                  <a:srgbClr val="00B050"/>
                </a:solidFill>
                <a:effectLst>
                  <a:outerShdw blurRad="38100" dist="38100" dir="2700000" algn="tl">
                    <a:srgbClr val="000000">
                      <a:alpha val="43137"/>
                    </a:srgbClr>
                  </a:outerShdw>
                </a:effectLst>
                <a:latin typeface="Maiandra GD" panose="020E0502030308020204" pitchFamily="34" charset="0"/>
              </a:rPr>
              <a:t>Nola</a:t>
            </a:r>
            <a:r>
              <a:rPr lang="es-ES" sz="9600" dirty="0" smtClean="0">
                <a:solidFill>
                  <a:srgbClr val="00B050"/>
                </a:solidFill>
                <a:effectLst>
                  <a:outerShdw blurRad="38100" dist="38100" dir="2700000" algn="tl">
                    <a:srgbClr val="000000">
                      <a:alpha val="43137"/>
                    </a:srgbClr>
                  </a:outerShdw>
                </a:effectLst>
                <a:latin typeface="Maiandra GD" panose="020E0502030308020204" pitchFamily="34" charset="0"/>
              </a:rPr>
              <a:t>?</a:t>
            </a:r>
            <a:r>
              <a:rPr lang="es-ES" sz="9600" dirty="0">
                <a:solidFill>
                  <a:srgbClr val="00B050"/>
                </a:solidFill>
                <a:effectLst>
                  <a:outerShdw blurRad="38100" dist="38100" dir="2700000" algn="tl">
                    <a:srgbClr val="000000">
                      <a:alpha val="43137"/>
                    </a:srgbClr>
                  </a:outerShdw>
                </a:effectLst>
                <a:latin typeface="Maiandra GD" panose="020E0502030308020204" pitchFamily="34" charset="0"/>
              </a:rPr>
              <a:t/>
            </a:r>
            <a:br>
              <a:rPr lang="es-ES" sz="9600" dirty="0">
                <a:solidFill>
                  <a:srgbClr val="00B050"/>
                </a:solidFill>
                <a:effectLst>
                  <a:outerShdw blurRad="38100" dist="38100" dir="2700000" algn="tl">
                    <a:srgbClr val="000000">
                      <a:alpha val="43137"/>
                    </a:srgbClr>
                  </a:outerShdw>
                </a:effectLst>
                <a:latin typeface="Maiandra GD" panose="020E0502030308020204" pitchFamily="34" charset="0"/>
              </a:rPr>
            </a:br>
            <a:endParaRPr lang="es-ES" sz="9600" dirty="0">
              <a:solidFill>
                <a:srgbClr val="00B050"/>
              </a:solidFill>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804" y="0"/>
            <a:ext cx="1568196" cy="1001268"/>
          </a:xfrm>
          <a:prstGeom prst="rect">
            <a:avLst/>
          </a:prstGeom>
        </p:spPr>
      </p:pic>
    </p:spTree>
    <p:extLst>
      <p:ext uri="{BB962C8B-B14F-4D97-AF65-F5344CB8AC3E}">
        <p14:creationId xmlns:p14="http://schemas.microsoft.com/office/powerpoint/2010/main" val="291563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7472" y="365125"/>
            <a:ext cx="10524744" cy="2268347"/>
          </a:xfrm>
        </p:spPr>
        <p:txBody>
          <a:bodyPr>
            <a:normAutofit/>
          </a:bodyPr>
          <a:lstStyle/>
          <a:p>
            <a:r>
              <a:rPr lang="eu-ES" dirty="0" smtClean="0">
                <a:latin typeface="Maiandra GD" panose="020E0502030308020204" pitchFamily="34" charset="0"/>
              </a:rPr>
              <a:t>Gure elkarteen </a:t>
            </a:r>
            <a:r>
              <a:rPr lang="eu-ES" b="1" dirty="0" smtClean="0">
                <a:latin typeface="Maiandra GD" panose="020E0502030308020204" pitchFamily="34" charset="0"/>
              </a:rPr>
              <a:t>ateak gizadiari irekiz, </a:t>
            </a:r>
            <a:r>
              <a:rPr lang="eu-ES" dirty="0" smtClean="0">
                <a:latin typeface="Maiandra GD" panose="020E0502030308020204" pitchFamily="34" charset="0"/>
              </a:rPr>
              <a:t>elkarte misiolari gara</a:t>
            </a:r>
            <a:br>
              <a:rPr lang="eu-ES" dirty="0" smtClean="0">
                <a:latin typeface="Maiandra GD" panose="020E0502030308020204" pitchFamily="34" charset="0"/>
              </a:rPr>
            </a:br>
            <a:endParaRPr lang="eu-ES" dirty="0">
              <a:latin typeface="Maiandra GD" panose="020E0502030308020204" pitchFamily="34" charset="0"/>
            </a:endParaRPr>
          </a:p>
        </p:txBody>
      </p:sp>
      <p:pic>
        <p:nvPicPr>
          <p:cNvPr id="4" name="Imagen 3"/>
          <p:cNvPicPr>
            <a:picLocks noChangeAspect="1"/>
          </p:cNvPicPr>
          <p:nvPr/>
        </p:nvPicPr>
        <p:blipFill>
          <a:blip r:embed="rId2"/>
          <a:stretch>
            <a:fillRect/>
          </a:stretch>
        </p:blipFill>
        <p:spPr>
          <a:xfrm>
            <a:off x="1755851" y="2234266"/>
            <a:ext cx="8471681" cy="3828205"/>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804" y="0"/>
            <a:ext cx="1568196" cy="1001268"/>
          </a:xfrm>
          <a:prstGeom prst="rect">
            <a:avLst/>
          </a:prstGeom>
        </p:spPr>
      </p:pic>
    </p:spTree>
    <p:extLst>
      <p:ext uri="{BB962C8B-B14F-4D97-AF65-F5344CB8AC3E}">
        <p14:creationId xmlns:p14="http://schemas.microsoft.com/office/powerpoint/2010/main" val="2787904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6928" y="137160"/>
            <a:ext cx="9308592" cy="2752344"/>
          </a:xfrm>
        </p:spPr>
        <p:txBody>
          <a:bodyPr>
            <a:normAutofit/>
          </a:bodyPr>
          <a:lstStyle/>
          <a:p>
            <a:r>
              <a:rPr lang="eu-ES" sz="3500" dirty="0" smtClean="0">
                <a:latin typeface="Maiandra GD" panose="020E0502030308020204" pitchFamily="34" charset="0"/>
              </a:rPr>
              <a:t>Pobretasuna, bidegabekeria, desberdintasuna… jasaten duten pertsonen </a:t>
            </a:r>
            <a:r>
              <a:rPr lang="eu-ES" sz="3500" b="1" dirty="0" smtClean="0">
                <a:latin typeface="Maiandra GD" panose="020E0502030308020204" pitchFamily="34" charset="0"/>
              </a:rPr>
              <a:t>aldarria, deiadarra entzunez</a:t>
            </a:r>
            <a:endParaRPr lang="eu-ES" sz="3500" dirty="0">
              <a:latin typeface="Maiandra GD" panose="020E0502030308020204" pitchFamily="34" charset="0"/>
            </a:endParaRPr>
          </a:p>
        </p:txBody>
      </p:sp>
      <p:sp>
        <p:nvSpPr>
          <p:cNvPr id="4" name="CuadroTexto 3"/>
          <p:cNvSpPr txBox="1"/>
          <p:nvPr/>
        </p:nvSpPr>
        <p:spPr>
          <a:xfrm>
            <a:off x="411480" y="5111496"/>
            <a:ext cx="10725912" cy="1384995"/>
          </a:xfrm>
          <a:prstGeom prst="rect">
            <a:avLst/>
          </a:prstGeom>
          <a:noFill/>
        </p:spPr>
        <p:txBody>
          <a:bodyPr wrap="square" rtlCol="0">
            <a:spAutoFit/>
          </a:bodyPr>
          <a:lstStyle/>
          <a:p>
            <a:endParaRPr lang="es-ES" sz="2800" i="1" dirty="0" smtClean="0">
              <a:latin typeface="Maiandra GD" panose="020E0502030308020204" pitchFamily="34" charset="0"/>
            </a:endParaRPr>
          </a:p>
          <a:p>
            <a:r>
              <a:rPr lang="es-ES" sz="2800" i="1" dirty="0" smtClean="0">
                <a:latin typeface="Maiandra GD" panose="020E0502030308020204" pitchFamily="34" charset="0"/>
              </a:rPr>
              <a:t>«</a:t>
            </a:r>
            <a:r>
              <a:rPr lang="eu-ES" sz="2800" i="1" dirty="0" smtClean="0">
                <a:latin typeface="Maiandra GD" panose="020E0502030308020204" pitchFamily="34" charset="0"/>
              </a:rPr>
              <a:t>Nire seniderik txikien hauetako edozeini egin </a:t>
            </a:r>
            <a:r>
              <a:rPr lang="eu-ES" sz="2800" i="1" dirty="0" err="1" smtClean="0">
                <a:latin typeface="Maiandra GD" panose="020E0502030308020204" pitchFamily="34" charset="0"/>
              </a:rPr>
              <a:t>zeniotena</a:t>
            </a:r>
            <a:r>
              <a:rPr lang="eu-ES" sz="2800" i="1" dirty="0" smtClean="0">
                <a:latin typeface="Maiandra GD" panose="020E0502030308020204" pitchFamily="34" charset="0"/>
              </a:rPr>
              <a:t>, neuri egin zenidaten</a:t>
            </a:r>
            <a:r>
              <a:rPr lang="es-ES" sz="2800" i="1" dirty="0" smtClean="0">
                <a:latin typeface="Maiandra GD" panose="020E0502030308020204" pitchFamily="34" charset="0"/>
              </a:rPr>
              <a:t>» (</a:t>
            </a:r>
            <a:r>
              <a:rPr lang="es-ES" sz="2800" i="1" dirty="0">
                <a:latin typeface="Maiandra GD" panose="020E0502030308020204" pitchFamily="34" charset="0"/>
              </a:rPr>
              <a:t>Mt 25, </a:t>
            </a:r>
            <a:r>
              <a:rPr lang="es-ES" sz="2800" i="1" dirty="0" smtClean="0">
                <a:latin typeface="Maiandra GD" panose="020E0502030308020204" pitchFamily="34" charset="0"/>
              </a:rPr>
              <a:t>40</a:t>
            </a:r>
            <a:r>
              <a:rPr lang="es-ES" sz="2800" i="1" dirty="0">
                <a:latin typeface="Maiandra GD" panose="020E0502030308020204" pitchFamily="34" charset="0"/>
              </a:rPr>
              <a:t>)</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804" y="-35477"/>
            <a:ext cx="1568196" cy="1001268"/>
          </a:xfrm>
          <a:prstGeom prst="rect">
            <a:avLst/>
          </a:prstGeom>
        </p:spPr>
      </p:pic>
      <p:pic>
        <p:nvPicPr>
          <p:cNvPr id="6" name="Imagen 5"/>
          <p:cNvPicPr>
            <a:picLocks noChangeAspect="1"/>
          </p:cNvPicPr>
          <p:nvPr/>
        </p:nvPicPr>
        <p:blipFill>
          <a:blip r:embed="rId3"/>
          <a:stretch>
            <a:fillRect/>
          </a:stretch>
        </p:blipFill>
        <p:spPr>
          <a:xfrm>
            <a:off x="4730050" y="1938376"/>
            <a:ext cx="5145470" cy="3511600"/>
          </a:xfrm>
          <a:prstGeom prst="rect">
            <a:avLst/>
          </a:prstGeom>
        </p:spPr>
      </p:pic>
    </p:spTree>
    <p:extLst>
      <p:ext uri="{BB962C8B-B14F-4D97-AF65-F5344CB8AC3E}">
        <p14:creationId xmlns:p14="http://schemas.microsoft.com/office/powerpoint/2010/main" val="2960272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6616" y="283464"/>
            <a:ext cx="11164824" cy="1847088"/>
          </a:xfrm>
        </p:spPr>
        <p:txBody>
          <a:bodyPr>
            <a:normAutofit/>
          </a:bodyPr>
          <a:lstStyle/>
          <a:p>
            <a:r>
              <a:rPr lang="eu-ES" sz="3200" b="1" dirty="0" smtClean="0">
                <a:latin typeface="Maiandra GD" panose="020E0502030308020204" pitchFamily="34" charset="0"/>
              </a:rPr>
              <a:t>Irteteko, abian jartzeko </a:t>
            </a:r>
            <a:r>
              <a:rPr lang="eu-ES" sz="3200" dirty="0" smtClean="0">
                <a:latin typeface="Maiandra GD" panose="020E0502030308020204" pitchFamily="34" charset="0"/>
              </a:rPr>
              <a:t>eta gizadi berrirantz bidean den munduaren, </a:t>
            </a:r>
            <a:r>
              <a:rPr lang="eu-ES" sz="3200" dirty="0" err="1" smtClean="0">
                <a:latin typeface="Maiandra GD" panose="020E0502030308020204" pitchFamily="34" charset="0"/>
              </a:rPr>
              <a:t>denona</a:t>
            </a:r>
            <a:r>
              <a:rPr lang="eu-ES" sz="3200" dirty="0" smtClean="0">
                <a:latin typeface="Maiandra GD" panose="020E0502030308020204" pitchFamily="34" charset="0"/>
              </a:rPr>
              <a:t> den etxearen eraikuntzan</a:t>
            </a:r>
            <a:r>
              <a:rPr lang="eu-ES" sz="3200" b="1" dirty="0" smtClean="0">
                <a:latin typeface="Maiandra GD" panose="020E0502030308020204" pitchFamily="34" charset="0"/>
              </a:rPr>
              <a:t> konprometitzeko prest izanik</a:t>
            </a:r>
            <a:endParaRPr lang="eu-ES" sz="3200" dirty="0"/>
          </a:p>
        </p:txBody>
      </p:sp>
      <p:sp>
        <p:nvSpPr>
          <p:cNvPr id="4" name="CuadroTexto 3"/>
          <p:cNvSpPr txBox="1"/>
          <p:nvPr/>
        </p:nvSpPr>
        <p:spPr>
          <a:xfrm>
            <a:off x="457200" y="5678424"/>
            <a:ext cx="10863072" cy="584775"/>
          </a:xfrm>
          <a:prstGeom prst="rect">
            <a:avLst/>
          </a:prstGeom>
          <a:noFill/>
        </p:spPr>
        <p:txBody>
          <a:bodyPr wrap="square" rtlCol="0">
            <a:spAutoFit/>
          </a:bodyPr>
          <a:lstStyle/>
          <a:p>
            <a:r>
              <a:rPr lang="eu-ES" sz="3200" b="1" dirty="0" smtClean="0">
                <a:latin typeface="Maiandra GD" panose="020E0502030308020204" pitchFamily="34" charset="0"/>
              </a:rPr>
              <a:t>Oinazetan daudenen egoera aldatzeko konpromisoa hartu</a:t>
            </a:r>
            <a:r>
              <a:rPr lang="es-ES" sz="3200" dirty="0" smtClean="0">
                <a:latin typeface="Maiandra GD" panose="020E0502030308020204" pitchFamily="34" charset="0"/>
              </a:rPr>
              <a:t> </a:t>
            </a:r>
            <a:endParaRPr lang="es-ES" sz="3200" dirty="0">
              <a:latin typeface="Maiandra GD" panose="020E050203030802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804" y="0"/>
            <a:ext cx="1568196" cy="1001268"/>
          </a:xfrm>
          <a:prstGeom prst="rect">
            <a:avLst/>
          </a:prstGeom>
        </p:spPr>
      </p:pic>
      <p:pic>
        <p:nvPicPr>
          <p:cNvPr id="6" name="Imagen 5"/>
          <p:cNvPicPr>
            <a:picLocks noChangeAspect="1"/>
          </p:cNvPicPr>
          <p:nvPr/>
        </p:nvPicPr>
        <p:blipFill>
          <a:blip r:embed="rId3"/>
          <a:stretch>
            <a:fillRect/>
          </a:stretch>
        </p:blipFill>
        <p:spPr>
          <a:xfrm>
            <a:off x="3734727" y="1929059"/>
            <a:ext cx="6889077" cy="3749365"/>
          </a:xfrm>
          <a:prstGeom prst="rect">
            <a:avLst/>
          </a:prstGeom>
        </p:spPr>
      </p:pic>
    </p:spTree>
    <p:extLst>
      <p:ext uri="{BB962C8B-B14F-4D97-AF65-F5344CB8AC3E}">
        <p14:creationId xmlns:p14="http://schemas.microsoft.com/office/powerpoint/2010/main" val="4087863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9808" y="630936"/>
            <a:ext cx="10603992" cy="2542032"/>
          </a:xfrm>
        </p:spPr>
        <p:txBody>
          <a:bodyPr>
            <a:normAutofit fontScale="90000"/>
          </a:bodyPr>
          <a:lstStyle/>
          <a:p>
            <a:r>
              <a:rPr lang="es-ES" b="1" dirty="0" smtClean="0">
                <a:latin typeface="Maiandra GD" panose="020E0502030308020204" pitchFamily="34" charset="0"/>
              </a:rPr>
              <a:t/>
            </a:r>
            <a:br>
              <a:rPr lang="es-ES" b="1" dirty="0" smtClean="0">
                <a:latin typeface="Maiandra GD" panose="020E0502030308020204" pitchFamily="34" charset="0"/>
              </a:rPr>
            </a:br>
            <a:r>
              <a:rPr lang="eu-ES" dirty="0" smtClean="0">
                <a:latin typeface="Maiandra GD" panose="020E0502030308020204" pitchFamily="34" charset="0"/>
              </a:rPr>
              <a:t>Gizaki, herri eta kultura bakoitzean Jainkoaren Maitasunaren </a:t>
            </a:r>
            <a:r>
              <a:rPr lang="eu-ES" b="1" dirty="0" smtClean="0">
                <a:latin typeface="Maiandra GD" panose="020E0502030308020204" pitchFamily="34" charset="0"/>
              </a:rPr>
              <a:t>lekuko izanik</a:t>
            </a:r>
            <a:r>
              <a:rPr lang="eu-ES" dirty="0" smtClean="0">
                <a:latin typeface="Maiandra GD" panose="020E0502030308020204" pitchFamily="34" charset="0"/>
              </a:rPr>
              <a:t/>
            </a:r>
            <a:br>
              <a:rPr lang="eu-ES" dirty="0" smtClean="0">
                <a:latin typeface="Maiandra GD" panose="020E0502030308020204" pitchFamily="34" charset="0"/>
              </a:rPr>
            </a:br>
            <a:r>
              <a:rPr lang="eu-ES" sz="1600" dirty="0" smtClean="0">
                <a:latin typeface="Maiandra GD" panose="020E0502030308020204" pitchFamily="34" charset="0"/>
              </a:rPr>
              <a:t/>
            </a:r>
            <a:br>
              <a:rPr lang="eu-ES" sz="1600" dirty="0" smtClean="0">
                <a:latin typeface="Maiandra GD" panose="020E0502030308020204" pitchFamily="34" charset="0"/>
              </a:rPr>
            </a:br>
            <a:r>
              <a:rPr lang="eu-ES" sz="1600" dirty="0" smtClean="0">
                <a:latin typeface="Maiandra GD" panose="020E0502030308020204" pitchFamily="34" charset="0"/>
              </a:rPr>
              <a:t/>
            </a:r>
            <a:br>
              <a:rPr lang="eu-ES" sz="1600" dirty="0" smtClean="0">
                <a:latin typeface="Maiandra GD" panose="020E0502030308020204" pitchFamily="34" charset="0"/>
              </a:rPr>
            </a:br>
            <a:r>
              <a:rPr lang="eu-ES" b="1" dirty="0" smtClean="0">
                <a:latin typeface="Maiandra GD" panose="020E0502030308020204" pitchFamily="34" charset="0"/>
              </a:rPr>
              <a:t>Geure burua itxaropenez betez! </a:t>
            </a:r>
            <a:br>
              <a:rPr lang="eu-ES" b="1" dirty="0" smtClean="0">
                <a:latin typeface="Maiandra GD" panose="020E0502030308020204" pitchFamily="34" charset="0"/>
              </a:rPr>
            </a:br>
            <a:r>
              <a:rPr lang="es-ES" dirty="0"/>
              <a:t/>
            </a:r>
            <a:br>
              <a:rPr lang="es-ES" dirty="0"/>
            </a:br>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009" y="3246120"/>
            <a:ext cx="11367174" cy="254203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804" y="0"/>
            <a:ext cx="1568196" cy="1001268"/>
          </a:xfrm>
          <a:prstGeom prst="rect">
            <a:avLst/>
          </a:prstGeom>
        </p:spPr>
      </p:pic>
    </p:spTree>
    <p:extLst>
      <p:ext uri="{BB962C8B-B14F-4D97-AF65-F5344CB8AC3E}">
        <p14:creationId xmlns:p14="http://schemas.microsoft.com/office/powerpoint/2010/main" val="34059318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55264" y="1609343"/>
            <a:ext cx="5495544" cy="3662541"/>
          </a:xfrm>
          <a:prstGeom prst="rect">
            <a:avLst/>
          </a:prstGeom>
          <a:noFill/>
        </p:spPr>
        <p:txBody>
          <a:bodyPr wrap="square" rtlCol="0">
            <a:spAutoFit/>
          </a:bodyPr>
          <a:lstStyle/>
          <a:p>
            <a:r>
              <a:rPr lang="eu-ES" sz="2800" b="1" dirty="0" smtClean="0">
                <a:latin typeface="Maiandra GD" panose="020E0502030308020204" pitchFamily="34" charset="0"/>
              </a:rPr>
              <a:t>Misio-konpromiso honi eusten lagunduko digun esku gehiago behar dugu. </a:t>
            </a:r>
            <a:r>
              <a:rPr lang="eu-ES" sz="2800" dirty="0" smtClean="0">
                <a:latin typeface="Maiandra GD" panose="020E0502030308020204" pitchFamily="34" charset="0"/>
              </a:rPr>
              <a:t>Misio-deia entzuteko gauza izango diren eta duela 70 urte ingurutik hona hiru euskal elizbarrutien funts bihurtu den egiteko honekin bat egingo</a:t>
            </a:r>
            <a:r>
              <a:rPr lang="eu-ES" sz="3200" dirty="0" smtClean="0">
                <a:latin typeface="Maiandra GD" panose="020E0502030308020204" pitchFamily="34" charset="0"/>
              </a:rPr>
              <a:t> </a:t>
            </a:r>
            <a:r>
              <a:rPr lang="eu-ES" sz="2800" dirty="0" smtClean="0">
                <a:latin typeface="Maiandra GD" panose="020E0502030308020204" pitchFamily="34" charset="0"/>
              </a:rPr>
              <a:t>duten pertsonak</a:t>
            </a:r>
            <a:endParaRPr lang="eu-ES" sz="2800" dirty="0">
              <a:latin typeface="Maiandra GD" panose="020E0502030308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4299" y="1796796"/>
            <a:ext cx="2709165" cy="3087313"/>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136" y="1705356"/>
            <a:ext cx="2599944" cy="334337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3804" y="0"/>
            <a:ext cx="1568196" cy="1001268"/>
          </a:xfrm>
          <a:prstGeom prst="rect">
            <a:avLst/>
          </a:prstGeom>
        </p:spPr>
      </p:pic>
    </p:spTree>
    <p:extLst>
      <p:ext uri="{BB962C8B-B14F-4D97-AF65-F5344CB8AC3E}">
        <p14:creationId xmlns:p14="http://schemas.microsoft.com/office/powerpoint/2010/main" val="4117931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872" y="2788920"/>
            <a:ext cx="7434072" cy="1783080"/>
          </a:xfrm>
        </p:spPr>
        <p:txBody>
          <a:bodyPr>
            <a:normAutofit fontScale="90000"/>
          </a:bodyPr>
          <a:lstStyle/>
          <a:p>
            <a:pPr algn="ctr"/>
            <a:r>
              <a:rPr lang="eu-ES" sz="3600" b="1" dirty="0" smtClean="0">
                <a:latin typeface="Maiandra GD" panose="020E0502030308020204" pitchFamily="34" charset="0"/>
              </a:rPr>
              <a:t>Berri dezagun gure konpromisoa </a:t>
            </a:r>
            <a:r>
              <a:rPr lang="eu-ES" sz="3600" dirty="0" smtClean="0">
                <a:latin typeface="Maiandra GD" panose="020E0502030308020204" pitchFamily="34" charset="0"/>
              </a:rPr>
              <a:t>munduaren, gizon-emakume txirotuen, elkartasunaren, Jainkoaren Erreinuaren eta biziaren alde</a:t>
            </a:r>
            <a:r>
              <a:rPr lang="es-ES" sz="3600" dirty="0" smtClean="0">
                <a:latin typeface="Maiandra GD" panose="020E0502030308020204" pitchFamily="34" charset="0"/>
              </a:rPr>
              <a:t/>
            </a:r>
            <a:br>
              <a:rPr lang="es-ES" sz="3600" dirty="0" smtClean="0">
                <a:latin typeface="Maiandra GD" panose="020E0502030308020204" pitchFamily="34" charset="0"/>
              </a:rPr>
            </a:br>
            <a:r>
              <a:rPr lang="es-ES" sz="3600" dirty="0" smtClean="0">
                <a:latin typeface="Maiandra GD" panose="020E0502030308020204" pitchFamily="34" charset="0"/>
              </a:rPr>
              <a:t/>
            </a:r>
            <a:br>
              <a:rPr lang="es-ES" sz="3600" dirty="0" smtClean="0">
                <a:latin typeface="Maiandra GD" panose="020E0502030308020204" pitchFamily="34" charset="0"/>
              </a:rPr>
            </a:br>
            <a:r>
              <a:rPr lang="eu-ES" sz="3600" dirty="0" smtClean="0">
                <a:latin typeface="Maiandra GD" panose="020E0502030308020204" pitchFamily="34" charset="0"/>
              </a:rPr>
              <a:t>Gure misio-konpromisoa berritzeko ordua da</a:t>
            </a:r>
            <a:r>
              <a:rPr lang="es-ES" sz="3600" dirty="0">
                <a:latin typeface="Maiandra GD" panose="020E0502030308020204" pitchFamily="34" charset="0"/>
              </a:rPr>
              <a:t/>
            </a:r>
            <a:br>
              <a:rPr lang="es-ES" sz="3600" dirty="0">
                <a:latin typeface="Maiandra GD" panose="020E0502030308020204" pitchFamily="34" charset="0"/>
              </a:rPr>
            </a:br>
            <a:r>
              <a:rPr lang="es-ES" sz="3600" dirty="0">
                <a:latin typeface="Maiandra GD" panose="020E0502030308020204" pitchFamily="34" charset="0"/>
              </a:rPr>
              <a:t/>
            </a:r>
            <a:br>
              <a:rPr lang="es-ES" sz="3600" dirty="0">
                <a:latin typeface="Maiandra GD" panose="020E0502030308020204" pitchFamily="34" charset="0"/>
              </a:rPr>
            </a:br>
            <a:endParaRPr lang="es-ES" sz="3600" dirty="0">
              <a:latin typeface="Maiandra GD" panose="020E0502030308020204"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2324" y="173738"/>
            <a:ext cx="4654573" cy="6577633"/>
          </a:xfrm>
          <a:prstGeom prst="rect">
            <a:avLst/>
          </a:prstGeom>
        </p:spPr>
      </p:pic>
    </p:spTree>
    <p:extLst>
      <p:ext uri="{BB962C8B-B14F-4D97-AF65-F5344CB8AC3E}">
        <p14:creationId xmlns:p14="http://schemas.microsoft.com/office/powerpoint/2010/main" val="3642825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80160" y="521208"/>
            <a:ext cx="8887968" cy="5786199"/>
          </a:xfrm>
          <a:prstGeom prst="rect">
            <a:avLst/>
          </a:prstGeom>
        </p:spPr>
        <p:txBody>
          <a:bodyPr wrap="square">
            <a:spAutoFit/>
          </a:bodyPr>
          <a:lstStyle/>
          <a:p>
            <a:r>
              <a:rPr lang="eu-ES" sz="4000" b="1" dirty="0" smtClean="0">
                <a:solidFill>
                  <a:srgbClr val="00B050"/>
                </a:solidFill>
                <a:latin typeface="Maiandra GD" panose="020E0502030308020204" pitchFamily="34" charset="0"/>
              </a:rPr>
              <a:t>Misioa, gizon eta emakume guztien duintasuna aitortzea da, lurreko txirotuen alde egitea, senidetasuna eraikitzea. </a:t>
            </a:r>
            <a:r>
              <a:rPr lang="eu-ES" sz="2800" b="1" dirty="0" err="1" smtClean="0">
                <a:solidFill>
                  <a:srgbClr val="00B050"/>
                </a:solidFill>
                <a:latin typeface="Maiandra GD" panose="020E0502030308020204" pitchFamily="34" charset="0"/>
              </a:rPr>
              <a:t>Fratelli</a:t>
            </a:r>
            <a:r>
              <a:rPr lang="eu-ES" sz="2800" b="1" dirty="0" smtClean="0">
                <a:solidFill>
                  <a:srgbClr val="00B050"/>
                </a:solidFill>
                <a:latin typeface="Maiandra GD" panose="020E0502030308020204" pitchFamily="34" charset="0"/>
              </a:rPr>
              <a:t> Tutti. Francisco Aita Santua</a:t>
            </a:r>
          </a:p>
          <a:p>
            <a:endParaRPr lang="eu-ES" sz="2800" b="1" dirty="0" smtClean="0">
              <a:solidFill>
                <a:srgbClr val="00B050"/>
              </a:solidFill>
              <a:latin typeface="Maiandra GD" panose="020E0502030308020204" pitchFamily="34" charset="0"/>
            </a:endParaRPr>
          </a:p>
          <a:p>
            <a:endParaRPr lang="eu-ES" dirty="0" smtClean="0"/>
          </a:p>
          <a:p>
            <a:r>
              <a:rPr lang="eu-ES" sz="2400" dirty="0" smtClean="0">
                <a:latin typeface="Maiandra GD" panose="020E0502030308020204" pitchFamily="34" charset="0"/>
              </a:rPr>
              <a:t>Jainkoak dei egiten die gaur ere, atera eta beste hainbat testuinguru eta errealitateetan beren fedea beste batzuekin batera bizi nahi dutenei. Dei batek ez du bestea galarazten. Ezinbesteko dira denak. Uzta handia da eta langileak gutxi dira.</a:t>
            </a:r>
            <a:r>
              <a:rPr lang="es-ES" sz="2400" i="1" dirty="0">
                <a:latin typeface="Maiandra GD" panose="020E0502030308020204" pitchFamily="34" charset="0"/>
              </a:rPr>
              <a:t> </a:t>
            </a:r>
            <a:r>
              <a:rPr lang="es-ES" sz="2000" i="1" dirty="0">
                <a:latin typeface="Maiandra GD" panose="020E0502030308020204" pitchFamily="34" charset="0"/>
              </a:rPr>
              <a:t>(Mt 9, 35-38)</a:t>
            </a:r>
          </a:p>
          <a:p>
            <a:endParaRPr lang="eu-ES" sz="2400" dirty="0" smtClean="0">
              <a:latin typeface="Maiandra GD" panose="020E0502030308020204" pitchFamily="34" charset="0"/>
            </a:endParaRPr>
          </a:p>
          <a:p>
            <a:endParaRPr lang="es-ES" sz="4400" b="1" dirty="0">
              <a:solidFill>
                <a:srgbClr val="00B050"/>
              </a:solidFill>
              <a:latin typeface="Maiandra GD" panose="020E0502030308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804" y="0"/>
            <a:ext cx="1568196" cy="1001268"/>
          </a:xfrm>
          <a:prstGeom prst="rect">
            <a:avLst/>
          </a:prstGeom>
        </p:spPr>
      </p:pic>
    </p:spTree>
    <p:extLst>
      <p:ext uri="{BB962C8B-B14F-4D97-AF65-F5344CB8AC3E}">
        <p14:creationId xmlns:p14="http://schemas.microsoft.com/office/powerpoint/2010/main" val="486193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47472" y="475488"/>
            <a:ext cx="11219688" cy="6401753"/>
          </a:xfrm>
          <a:prstGeom prst="rect">
            <a:avLst/>
          </a:prstGeom>
          <a:noFill/>
        </p:spPr>
        <p:txBody>
          <a:bodyPr wrap="square" rtlCol="0">
            <a:spAutoFit/>
          </a:bodyPr>
          <a:lstStyle/>
          <a:p>
            <a:endParaRPr lang="es-ES" dirty="0" smtClean="0"/>
          </a:p>
          <a:p>
            <a:endParaRPr lang="es-ES" sz="800" dirty="0" smtClean="0">
              <a:latin typeface="Maiandra GD" panose="020E0502030308020204" pitchFamily="34" charset="0"/>
            </a:endParaRPr>
          </a:p>
          <a:p>
            <a:r>
              <a:rPr lang="eu-ES" sz="2000" dirty="0" smtClean="0">
                <a:latin typeface="Maiandra GD" panose="020E0502030308020204" pitchFamily="34" charset="0"/>
              </a:rPr>
              <a:t>Euskal Elizbarrutietako Misioak erakundea, gure Elizbarrutien konpromisoa da Eliza ahizpekiko misio-lankidetza bideratzeko eta elkartasun eta misiorako bokazioak sustatzeko. Hauek dira horretarako bitartekoak: • Misio-suspertzea • sentiberatasuna pizteko kanpainak • misiolarien heziketa, bereizketa eta bidalketa • Elizen arteko lankidetza-hitzarmenak• egitasmo solidarioak • misio-esperientziak • argitalpenak... </a:t>
            </a:r>
          </a:p>
          <a:p>
            <a:pPr algn="ctr"/>
            <a:endParaRPr lang="eu-ES" sz="2000" dirty="0" smtClean="0">
              <a:latin typeface="Maiandra GD" panose="020E0502030308020204" pitchFamily="34" charset="0"/>
            </a:endParaRPr>
          </a:p>
          <a:p>
            <a:pPr algn="ctr"/>
            <a:r>
              <a:rPr lang="eu-ES" sz="2000" dirty="0" smtClean="0">
                <a:latin typeface="Maiandra GD" panose="020E0502030308020204" pitchFamily="34" charset="0"/>
              </a:rPr>
              <a:t>Parte har ezazu!!</a:t>
            </a:r>
          </a:p>
          <a:p>
            <a:endParaRPr lang="eu-ES" sz="2000" dirty="0" smtClean="0">
              <a:latin typeface="Maiandra GD" panose="020E0502030308020204" pitchFamily="34" charset="0"/>
            </a:endParaRPr>
          </a:p>
          <a:p>
            <a:r>
              <a:rPr lang="eu-ES" sz="2000" dirty="0" smtClean="0">
                <a:latin typeface="Maiandra GD" panose="020E0502030308020204" pitchFamily="34" charset="0"/>
              </a:rPr>
              <a:t>Laguntzeko bideak:</a:t>
            </a:r>
          </a:p>
          <a:p>
            <a:r>
              <a:rPr lang="eu-ES" sz="2000" dirty="0" smtClean="0">
                <a:latin typeface="Maiandra GD" panose="020E0502030308020204" pitchFamily="34" charset="0"/>
              </a:rPr>
              <a:t>• Zure parrokian, misio-taldeetan parte hartuz. Misioetarako Ordezkaritzarekin hartu-emanean jarri • “Los </a:t>
            </a:r>
            <a:r>
              <a:rPr lang="eu-ES" sz="2000" dirty="0" err="1" smtClean="0">
                <a:latin typeface="Maiandra GD" panose="020E0502030308020204" pitchFamily="34" charset="0"/>
              </a:rPr>
              <a:t>Ríos</a:t>
            </a:r>
            <a:r>
              <a:rPr lang="eu-ES" sz="2000" dirty="0" smtClean="0">
                <a:latin typeface="Maiandra GD" panose="020E0502030308020204" pitchFamily="34" charset="0"/>
              </a:rPr>
              <a:t>” aldizkariaren harpidedun eginez. Lau hilez behin kaleratzen da agerkari hau, misioen inguruko berri emanez eta sentsibilizatzeko bitarteko bezala • Elizbarrutiko Misioen egunez –San Jose eguna- egiten den diru-bilketan lagunduz </a:t>
            </a:r>
          </a:p>
          <a:p>
            <a:r>
              <a:rPr lang="eu-ES" sz="2000" dirty="0" smtClean="0">
                <a:latin typeface="Maiandra GD" panose="020E0502030308020204" pitchFamily="34" charset="0"/>
              </a:rPr>
              <a:t>• Dohaintzak eginez edo, hainbatek egiten duenez, herentzia eta legatuak utziz</a:t>
            </a:r>
          </a:p>
          <a:p>
            <a:pPr algn="ctr"/>
            <a:endParaRPr lang="eu-ES" sz="2000" dirty="0" smtClean="0">
              <a:latin typeface="Maiandra GD" panose="020E0502030308020204" pitchFamily="34" charset="0"/>
            </a:endParaRPr>
          </a:p>
          <a:p>
            <a:pPr algn="ctr"/>
            <a:r>
              <a:rPr lang="eu-ES" sz="4800" b="1" dirty="0" smtClean="0">
                <a:solidFill>
                  <a:srgbClr val="00B050"/>
                </a:solidFill>
                <a:latin typeface="Maiandra GD" panose="020E0502030308020204" pitchFamily="34" charset="0"/>
              </a:rPr>
              <a:t>Konpromisoa berrituz</a:t>
            </a:r>
          </a:p>
          <a:p>
            <a:r>
              <a:rPr lang="es-ES" dirty="0" smtClean="0">
                <a:latin typeface="Maiandra GD" panose="020E0502030308020204" pitchFamily="34" charset="0"/>
              </a:rPr>
              <a:t> </a:t>
            </a:r>
            <a:endParaRPr lang="es-ES" dirty="0">
              <a:latin typeface="Maiandra GD" panose="020E0502030308020204" pitchFamily="34" charset="0"/>
            </a:endParaRPr>
          </a:p>
          <a:p>
            <a:endParaRPr lang="es-ES" dirty="0">
              <a:latin typeface="Maiandra GD" panose="020E0502030308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804" y="-25146"/>
            <a:ext cx="1568196" cy="1001268"/>
          </a:xfrm>
          <a:prstGeom prst="rect">
            <a:avLst/>
          </a:prstGeom>
        </p:spPr>
      </p:pic>
    </p:spTree>
    <p:extLst>
      <p:ext uri="{BB962C8B-B14F-4D97-AF65-F5344CB8AC3E}">
        <p14:creationId xmlns:p14="http://schemas.microsoft.com/office/powerpoint/2010/main" val="2360773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2336" y="466344"/>
            <a:ext cx="9518904" cy="1569660"/>
          </a:xfrm>
          <a:prstGeom prst="rect">
            <a:avLst/>
          </a:prstGeom>
        </p:spPr>
        <p:txBody>
          <a:bodyPr wrap="square">
            <a:spAutoFit/>
          </a:bodyPr>
          <a:lstStyle/>
          <a:p>
            <a:pPr algn="just">
              <a:tabLst>
                <a:tab pos="885825" algn="l"/>
              </a:tabLst>
            </a:pPr>
            <a:r>
              <a:rPr lang="eu-ES" sz="2400" dirty="0" smtClean="0">
                <a:latin typeface="Maiandra GD" panose="020E0502030308020204" pitchFamily="34" charset="0"/>
              </a:rPr>
              <a:t>Pandemiak </a:t>
            </a:r>
            <a:r>
              <a:rPr lang="eu-ES" sz="2400" dirty="0">
                <a:latin typeface="Maiandra GD" panose="020E0502030308020204" pitchFamily="34" charset="0"/>
              </a:rPr>
              <a:t>geure etxeetan ateak itxita egotera eraman gaitu, ez dugu kontakturik izan besteekin eta senide eta lagun maiteen </a:t>
            </a:r>
            <a:r>
              <a:rPr lang="eu-ES" sz="2400" dirty="0" smtClean="0">
                <a:latin typeface="Maiandra GD" panose="020E0502030308020204" pitchFamily="34" charset="0"/>
              </a:rPr>
              <a:t>afektuaren </a:t>
            </a:r>
            <a:r>
              <a:rPr lang="eu-ES" sz="2400" dirty="0">
                <a:latin typeface="Maiandra GD" panose="020E0502030308020204" pitchFamily="34" charset="0"/>
              </a:rPr>
              <a:t>falta izan dugu. Ahul sentitu eta beldur izan gara. </a:t>
            </a:r>
            <a:endParaRPr lang="es-ES" sz="2400" dirty="0">
              <a:latin typeface="Maiandra GD" panose="020E0502030308020204" pitchFamily="34" charset="0"/>
            </a:endParaRPr>
          </a:p>
          <a:p>
            <a:pPr algn="just">
              <a:spcAft>
                <a:spcPts val="0"/>
              </a:spcAft>
              <a:tabLst>
                <a:tab pos="885825" algn="l"/>
              </a:tabLst>
            </a:pPr>
            <a:r>
              <a:rPr lang="es-ES" sz="2400" dirty="0" smtClean="0">
                <a:latin typeface="Maiandra GD" panose="020E0502030308020204" pitchFamily="34" charset="0"/>
                <a:ea typeface="Calibri" panose="020F0502020204030204" pitchFamily="34" charset="0"/>
                <a:cs typeface="Times New Roman" panose="02020603050405020304" pitchFamily="18" charset="0"/>
              </a:rPr>
              <a:t>.</a:t>
            </a:r>
            <a:r>
              <a:rPr lang="es-ES" dirty="0" smtClean="0">
                <a:latin typeface="Calibri Light" panose="020F0302020204030204" pitchFamily="34" charset="0"/>
                <a:ea typeface="Calibri" panose="020F0502020204030204" pitchFamily="34" charset="0"/>
                <a:cs typeface="Times New Roman" panose="02020603050405020304" pitchFamily="18" charset="0"/>
              </a:rPr>
              <a:t>.</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Marcador de contenido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715360" y="1692317"/>
            <a:ext cx="4994294" cy="3748362"/>
          </a:xfrm>
          <a:prstGeom prst="rect">
            <a:avLst/>
          </a:prstGeom>
        </p:spPr>
      </p:pic>
      <p:sp>
        <p:nvSpPr>
          <p:cNvPr id="7" name="Rectángulo 6"/>
          <p:cNvSpPr/>
          <p:nvPr/>
        </p:nvSpPr>
        <p:spPr>
          <a:xfrm>
            <a:off x="192024" y="5678424"/>
            <a:ext cx="11256264" cy="461665"/>
          </a:xfrm>
          <a:prstGeom prst="rect">
            <a:avLst/>
          </a:prstGeom>
        </p:spPr>
        <p:txBody>
          <a:bodyPr wrap="square">
            <a:spAutoFit/>
          </a:bodyPr>
          <a:lstStyle/>
          <a:p>
            <a:r>
              <a:rPr lang="eu-ES" sz="2400" dirty="0">
                <a:latin typeface="Maiandra GD" panose="020E0502030308020204" pitchFamily="34" charset="0"/>
              </a:rPr>
              <a:t>Apurka-apurka, egoera hau gainditzen ari garela ematen du. Baina…</a:t>
            </a:r>
            <a:endParaRPr lang="es-ES" sz="2400" dirty="0">
              <a:latin typeface="Maiandra GD" panose="020E0502030308020204" pitchFamily="34" charset="0"/>
              <a:ea typeface="Calibri" panose="020F0502020204030204" pitchFamily="34" charset="0"/>
              <a:cs typeface="Times New Roman" panose="02020603050405020304" pitchFamily="18" charset="0"/>
            </a:endParaRPr>
          </a:p>
        </p:txBody>
      </p:sp>
      <p:pic>
        <p:nvPicPr>
          <p:cNvPr id="8" name="Marcador de contenido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63673" y="1968878"/>
            <a:ext cx="5933167" cy="347180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3804" y="-25146"/>
            <a:ext cx="1568196" cy="1001268"/>
          </a:xfrm>
          <a:prstGeom prst="rect">
            <a:avLst/>
          </a:prstGeom>
        </p:spPr>
      </p:pic>
    </p:spTree>
    <p:extLst>
      <p:ext uri="{BB962C8B-B14F-4D97-AF65-F5344CB8AC3E}">
        <p14:creationId xmlns:p14="http://schemas.microsoft.com/office/powerpoint/2010/main" val="865300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458968" y="530353"/>
            <a:ext cx="6281928" cy="6186309"/>
          </a:xfrm>
          <a:prstGeom prst="rect">
            <a:avLst/>
          </a:prstGeom>
        </p:spPr>
        <p:txBody>
          <a:bodyPr wrap="square">
            <a:spAutoFit/>
          </a:bodyPr>
          <a:lstStyle/>
          <a:p>
            <a:pPr algn="ctr"/>
            <a:r>
              <a:rPr lang="eu-ES" sz="3600" dirty="0" smtClean="0">
                <a:solidFill>
                  <a:srgbClr val="0070C0"/>
                </a:solidFill>
                <a:latin typeface="Maiandra GD" panose="020E0502030308020204" pitchFamily="34" charset="0"/>
              </a:rPr>
              <a:t>LAGUNDU</a:t>
            </a:r>
          </a:p>
          <a:p>
            <a:endParaRPr lang="eu-ES" dirty="0" smtClean="0">
              <a:latin typeface="Maiandra GD" panose="020E0502030308020204" pitchFamily="34" charset="0"/>
            </a:endParaRPr>
          </a:p>
          <a:p>
            <a:pPr algn="ctr"/>
            <a:endParaRPr lang="eu-ES" b="1" dirty="0" smtClean="0">
              <a:latin typeface="Maiandra GD" panose="020E0502030308020204" pitchFamily="34" charset="0"/>
            </a:endParaRPr>
          </a:p>
          <a:p>
            <a:pPr algn="ctr"/>
            <a:r>
              <a:rPr lang="eu-ES" b="1" dirty="0" smtClean="0">
                <a:latin typeface="Maiandra GD" panose="020E0502030308020204" pitchFamily="34" charset="0"/>
              </a:rPr>
              <a:t>BILBAO</a:t>
            </a:r>
            <a:r>
              <a:rPr lang="eu-ES" dirty="0" smtClean="0">
                <a:latin typeface="Maiandra GD" panose="020E0502030308020204" pitchFamily="34" charset="0"/>
              </a:rPr>
              <a:t> Barria, Plaza Barria, 4-2. - 48005 misiobi@bizkeliza.org / 94 401 36 99 </a:t>
            </a:r>
          </a:p>
          <a:p>
            <a:pPr algn="ctr"/>
            <a:r>
              <a:rPr lang="eu-ES" dirty="0" smtClean="0">
                <a:latin typeface="Maiandra GD" panose="020E0502030308020204" pitchFamily="34" charset="0"/>
              </a:rPr>
              <a:t>KUTXABANK 2095 0000 71 2000055574 BIZKAIA</a:t>
            </a:r>
          </a:p>
          <a:p>
            <a:pPr algn="ctr"/>
            <a:r>
              <a:rPr lang="eu-ES" dirty="0" err="1" smtClean="0">
                <a:latin typeface="Maiandra GD" panose="020E0502030308020204" pitchFamily="34" charset="0"/>
              </a:rPr>
              <a:t>Bizum</a:t>
            </a:r>
            <a:r>
              <a:rPr lang="eu-ES" dirty="0" smtClean="0">
                <a:latin typeface="Maiandra GD" panose="020E0502030308020204" pitchFamily="34" charset="0"/>
              </a:rPr>
              <a:t> 00 897</a:t>
            </a:r>
          </a:p>
          <a:p>
            <a:pPr algn="ctr"/>
            <a:endParaRPr lang="eu-ES" sz="800" dirty="0" smtClean="0">
              <a:latin typeface="Maiandra GD" panose="020E0502030308020204" pitchFamily="34" charset="0"/>
            </a:endParaRPr>
          </a:p>
          <a:p>
            <a:pPr algn="ctr"/>
            <a:endParaRPr lang="eu-ES" b="1" dirty="0" smtClean="0">
              <a:latin typeface="Maiandra GD" panose="020E0502030308020204" pitchFamily="34" charset="0"/>
            </a:endParaRPr>
          </a:p>
          <a:p>
            <a:pPr algn="ctr"/>
            <a:r>
              <a:rPr lang="eu-ES" b="1" dirty="0" smtClean="0">
                <a:latin typeface="Maiandra GD" panose="020E0502030308020204" pitchFamily="34" charset="0"/>
              </a:rPr>
              <a:t>DONOSTIA - SAN SEBASTIAN </a:t>
            </a:r>
            <a:r>
              <a:rPr lang="eu-ES" dirty="0" smtClean="0">
                <a:latin typeface="Maiandra GD" panose="020E0502030308020204" pitchFamily="34" charset="0"/>
              </a:rPr>
              <a:t>Bartzelona etorb., 2 </a:t>
            </a:r>
            <a:endParaRPr lang="eu-ES" dirty="0" smtClean="0">
              <a:latin typeface="Maiandra GD" panose="020E0502030308020204" pitchFamily="34" charset="0"/>
            </a:endParaRPr>
          </a:p>
          <a:p>
            <a:pPr algn="ctr"/>
            <a:r>
              <a:rPr lang="eu-ES" dirty="0" smtClean="0">
                <a:latin typeface="Maiandra GD" panose="020E0502030308020204" pitchFamily="34" charset="0"/>
              </a:rPr>
              <a:t>(</a:t>
            </a:r>
            <a:r>
              <a:rPr lang="eu-ES" dirty="0" err="1" smtClean="0">
                <a:latin typeface="Maiandra GD" panose="020E0502030308020204" pitchFamily="34" charset="0"/>
              </a:rPr>
              <a:t>Iesu</a:t>
            </a:r>
            <a:r>
              <a:rPr lang="eu-ES" dirty="0" smtClean="0">
                <a:latin typeface="Maiandra GD" panose="020E0502030308020204" pitchFamily="34" charset="0"/>
              </a:rPr>
              <a:t> eliza) – 20014</a:t>
            </a:r>
          </a:p>
          <a:p>
            <a:pPr algn="ctr"/>
            <a:r>
              <a:rPr lang="eu-ES" dirty="0" err="1" smtClean="0">
                <a:latin typeface="Maiandra GD" panose="020E0502030308020204" pitchFamily="34" charset="0"/>
              </a:rPr>
              <a:t>idazkari@missio.eus</a:t>
            </a:r>
            <a:r>
              <a:rPr lang="eu-ES" dirty="0" smtClean="0">
                <a:latin typeface="Maiandra GD" panose="020E0502030308020204" pitchFamily="34" charset="0"/>
              </a:rPr>
              <a:t> </a:t>
            </a:r>
            <a:r>
              <a:rPr lang="eu-ES" dirty="0" smtClean="0">
                <a:latin typeface="Maiandra GD" panose="020E0502030308020204" pitchFamily="34" charset="0"/>
              </a:rPr>
              <a:t>/ 943 42 77 54 </a:t>
            </a:r>
          </a:p>
          <a:p>
            <a:pPr algn="ctr"/>
            <a:r>
              <a:rPr lang="eu-ES" dirty="0" smtClean="0">
                <a:latin typeface="Maiandra GD" panose="020E0502030308020204" pitchFamily="34" charset="0"/>
              </a:rPr>
              <a:t>KUTXABANK 2095 5001 05 1060685889 GIPUZKOA</a:t>
            </a:r>
          </a:p>
          <a:p>
            <a:pPr algn="ctr"/>
            <a:r>
              <a:rPr lang="eu-ES" dirty="0" err="1" smtClean="0">
                <a:latin typeface="Maiandra GD" panose="020E0502030308020204" pitchFamily="34" charset="0"/>
              </a:rPr>
              <a:t>Bizum</a:t>
            </a:r>
            <a:r>
              <a:rPr lang="eu-ES" dirty="0" smtClean="0">
                <a:latin typeface="Maiandra GD" panose="020E0502030308020204" pitchFamily="34" charset="0"/>
              </a:rPr>
              <a:t> 00931</a:t>
            </a:r>
          </a:p>
          <a:p>
            <a:pPr algn="ctr"/>
            <a:endParaRPr lang="eu-ES" dirty="0" smtClean="0">
              <a:latin typeface="Maiandra GD" panose="020E0502030308020204" pitchFamily="34" charset="0"/>
            </a:endParaRPr>
          </a:p>
          <a:p>
            <a:pPr algn="ctr"/>
            <a:endParaRPr lang="eu-ES" sz="800" b="1" dirty="0" smtClean="0">
              <a:latin typeface="Maiandra GD" panose="020E0502030308020204" pitchFamily="34" charset="0"/>
            </a:endParaRPr>
          </a:p>
          <a:p>
            <a:pPr algn="ctr"/>
            <a:r>
              <a:rPr lang="eu-ES" b="1" dirty="0" smtClean="0">
                <a:latin typeface="Maiandra GD" panose="020E0502030308020204" pitchFamily="34" charset="0"/>
              </a:rPr>
              <a:t>VITORIA – GASTEIZ </a:t>
            </a:r>
            <a:r>
              <a:rPr lang="eu-ES" dirty="0" smtClean="0">
                <a:latin typeface="Maiandra GD" panose="020E0502030308020204" pitchFamily="34" charset="0"/>
              </a:rPr>
              <a:t>Vicente Goikoetxea, 5-3. - 01008 misiovit@misioak.org </a:t>
            </a:r>
          </a:p>
          <a:p>
            <a:pPr algn="ctr"/>
            <a:r>
              <a:rPr lang="eu-ES" dirty="0" smtClean="0">
                <a:latin typeface="Maiandra GD" panose="020E0502030308020204" pitchFamily="34" charset="0"/>
              </a:rPr>
              <a:t>945 13 08 57 </a:t>
            </a:r>
          </a:p>
          <a:p>
            <a:pPr algn="ctr"/>
            <a:r>
              <a:rPr lang="eu-ES" dirty="0" smtClean="0">
                <a:latin typeface="Maiandra GD" panose="020E0502030308020204" pitchFamily="34" charset="0"/>
              </a:rPr>
              <a:t>KUTXABANK 2095 3150 22 1091093376 ARABA</a:t>
            </a:r>
          </a:p>
          <a:p>
            <a:pPr algn="ctr"/>
            <a:r>
              <a:rPr lang="es-ES" dirty="0" err="1" smtClean="0"/>
              <a:t>Bizum</a:t>
            </a:r>
            <a:r>
              <a:rPr lang="es-ES" dirty="0" smtClean="0"/>
              <a:t> 01984</a:t>
            </a:r>
            <a:endParaRPr lang="es-ES" dirty="0"/>
          </a:p>
          <a:p>
            <a:pPr algn="ctr"/>
            <a:endParaRPr lang="es-ES" sz="2000" dirty="0">
              <a:latin typeface="Maiandra GD" panose="020E0502030308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804" y="0"/>
            <a:ext cx="1568196" cy="1001268"/>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96" y="155450"/>
            <a:ext cx="4654573" cy="6577633"/>
          </a:xfrm>
          <a:prstGeom prst="rect">
            <a:avLst/>
          </a:prstGeom>
        </p:spPr>
      </p:pic>
    </p:spTree>
    <p:extLst>
      <p:ext uri="{BB962C8B-B14F-4D97-AF65-F5344CB8AC3E}">
        <p14:creationId xmlns:p14="http://schemas.microsoft.com/office/powerpoint/2010/main" val="1570284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4320" y="545525"/>
            <a:ext cx="5449824" cy="1785104"/>
          </a:xfrm>
          <a:prstGeom prst="rect">
            <a:avLst/>
          </a:prstGeom>
          <a:noFill/>
        </p:spPr>
        <p:txBody>
          <a:bodyPr wrap="square" rtlCol="0">
            <a:spAutoFit/>
          </a:bodyPr>
          <a:lstStyle/>
          <a:p>
            <a:pPr algn="just"/>
            <a:r>
              <a:rPr lang="es-ES" sz="2200" dirty="0" smtClean="0">
                <a:latin typeface="Maiandra GD" panose="020E0502030308020204" pitchFamily="34" charset="0"/>
              </a:rPr>
              <a:t>…</a:t>
            </a:r>
            <a:r>
              <a:rPr lang="es-ES" sz="2200" dirty="0" err="1" smtClean="0">
                <a:latin typeface="Maiandra GD" panose="020E0502030308020204" pitchFamily="34" charset="0"/>
              </a:rPr>
              <a:t>badirudi</a:t>
            </a:r>
            <a:r>
              <a:rPr lang="eu-ES" sz="2200" dirty="0" smtClean="0">
                <a:latin typeface="Maiandra GD" panose="020E0502030308020204" pitchFamily="34" charset="0"/>
              </a:rPr>
              <a:t>, </a:t>
            </a:r>
            <a:r>
              <a:rPr lang="eu-ES" sz="2200" dirty="0">
                <a:latin typeface="Maiandra GD" panose="020E0502030308020204" pitchFamily="34" charset="0"/>
              </a:rPr>
              <a:t>lagun hurkoaren irudia galtzen ari </a:t>
            </a:r>
            <a:r>
              <a:rPr lang="eu-ES" sz="2200" dirty="0" smtClean="0">
                <a:latin typeface="Maiandra GD" panose="020E0502030308020204" pitchFamily="34" charset="0"/>
              </a:rPr>
              <a:t>dela, </a:t>
            </a:r>
            <a:r>
              <a:rPr lang="eu-ES" sz="2200" dirty="0">
                <a:latin typeface="Maiandra GD" panose="020E0502030308020204" pitchFamily="34" charset="0"/>
              </a:rPr>
              <a:t>pobretasun, gerra edo aukerarik ezak zauritutako, astindutako pertsonen bideari hesiak jarri dizkiote eta ez da begi-bistakoa; zirkulazio arruntetik at geratu da</a:t>
            </a:r>
            <a:r>
              <a:rPr lang="eu-ES" sz="2000" dirty="0">
                <a:latin typeface="Maiandra GD" panose="020E0502030308020204" pitchFamily="34" charset="0"/>
              </a:rPr>
              <a:t>. </a:t>
            </a:r>
            <a:endParaRPr lang="es-ES" sz="2000" dirty="0">
              <a:latin typeface="Maiandra GD" panose="020E0502030308020204" pitchFamily="34" charset="0"/>
            </a:endParaRPr>
          </a:p>
        </p:txBody>
      </p:sp>
      <p:sp>
        <p:nvSpPr>
          <p:cNvPr id="3" name="Rectángulo 2"/>
          <p:cNvSpPr/>
          <p:nvPr/>
        </p:nvSpPr>
        <p:spPr>
          <a:xfrm>
            <a:off x="6281928" y="4178808"/>
            <a:ext cx="5568696" cy="2431435"/>
          </a:xfrm>
          <a:prstGeom prst="rect">
            <a:avLst/>
          </a:prstGeom>
        </p:spPr>
        <p:txBody>
          <a:bodyPr wrap="square">
            <a:spAutoFit/>
          </a:bodyPr>
          <a:lstStyle/>
          <a:p>
            <a:pPr algn="just"/>
            <a:r>
              <a:rPr lang="eu-ES" sz="2200" dirty="0"/>
              <a:t>Dagoeneko ezer eskatzen edo traba egiten ez digun auzokoa, beste pisukoa, parrokiako beste bankukoa, tranbian </a:t>
            </a:r>
            <a:r>
              <a:rPr lang="eu-ES" sz="2200" dirty="0" err="1"/>
              <a:t>doana</a:t>
            </a:r>
            <a:r>
              <a:rPr lang="eu-ES" sz="2200" dirty="0"/>
              <a:t> ere </a:t>
            </a:r>
            <a:r>
              <a:rPr lang="eu-ES" sz="2200" dirty="0" err="1"/>
              <a:t>antzematen</a:t>
            </a:r>
            <a:r>
              <a:rPr lang="eu-ES" sz="2200" dirty="0"/>
              <a:t> ez badugu ere; dagoeneko ez dira hurko</a:t>
            </a:r>
            <a:r>
              <a:rPr lang="eu-ES" sz="2200" dirty="0" smtClean="0"/>
              <a:t>.</a:t>
            </a:r>
          </a:p>
          <a:p>
            <a:pPr algn="just"/>
            <a:r>
              <a:rPr lang="eu-ES" sz="2200" dirty="0" smtClean="0"/>
              <a:t>Gainera</a:t>
            </a:r>
            <a:r>
              <a:rPr lang="eu-ES" sz="2200" dirty="0"/>
              <a:t>, beharrak, gabeziak, herri, </a:t>
            </a:r>
            <a:r>
              <a:rPr lang="eu-ES" sz="2200" dirty="0" smtClean="0"/>
              <a:t>eliz- </a:t>
            </a:r>
            <a:r>
              <a:rPr lang="eu-ES" sz="2200" dirty="0"/>
              <a:t>erakundeen edo </a:t>
            </a:r>
            <a:r>
              <a:rPr lang="eu-ES" sz="2200" dirty="0" err="1"/>
              <a:t>GKEen</a:t>
            </a:r>
            <a:r>
              <a:rPr lang="eu-ES" sz="2200" dirty="0"/>
              <a:t> kontu dira. </a:t>
            </a:r>
            <a:endParaRPr lang="es-ES" sz="2200" dirty="0"/>
          </a:p>
          <a:p>
            <a:pPr algn="just"/>
            <a:endParaRPr lang="es-ES" sz="2000" dirty="0" smtClean="0">
              <a:latin typeface="Maiandra GD" panose="020E0502030308020204" pitchFamily="34" charset="0"/>
            </a:endParaRPr>
          </a:p>
        </p:txBody>
      </p:sp>
      <p:pic>
        <p:nvPicPr>
          <p:cNvPr id="6" name="Marcador de contenido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43849" y="2514600"/>
            <a:ext cx="5554913" cy="3691521"/>
          </a:xfrm>
          <a:prstGeom prst="rect">
            <a:avLst/>
          </a:prstGeom>
        </p:spPr>
      </p:pic>
      <p:pic>
        <p:nvPicPr>
          <p:cNvPr id="7" name="Marcador de contenido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138023" y="729286"/>
            <a:ext cx="5472458" cy="3202686"/>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3804" y="-25146"/>
            <a:ext cx="1568196" cy="1001268"/>
          </a:xfrm>
          <a:prstGeom prst="rect">
            <a:avLst/>
          </a:prstGeom>
        </p:spPr>
      </p:pic>
    </p:spTree>
    <p:extLst>
      <p:ext uri="{BB962C8B-B14F-4D97-AF65-F5344CB8AC3E}">
        <p14:creationId xmlns:p14="http://schemas.microsoft.com/office/powerpoint/2010/main" val="4178851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0312" y="219456"/>
            <a:ext cx="10744200" cy="2985433"/>
          </a:xfrm>
          <a:prstGeom prst="rect">
            <a:avLst/>
          </a:prstGeom>
        </p:spPr>
        <p:txBody>
          <a:bodyPr wrap="square">
            <a:spAutoFit/>
          </a:bodyPr>
          <a:lstStyle/>
          <a:p>
            <a:endParaRPr lang="es-ES" sz="800" dirty="0" smtClean="0">
              <a:latin typeface="Maiandra GD" panose="020E0502030308020204" pitchFamily="34" charset="0"/>
            </a:endParaRPr>
          </a:p>
          <a:p>
            <a:r>
              <a:rPr lang="eu-ES" sz="2400" dirty="0">
                <a:latin typeface="Maiandra GD" panose="020E0502030308020204" pitchFamily="34" charset="0"/>
              </a:rPr>
              <a:t>Guzti hau gertu-gertuko eremuan gertatzen bada, nola aitortu hurkotzat haratago, beren ohiko zoritxarretan, amaigabeko ibilbideetan, hondamendi naturaletan, sarraski odoltsuetan edo betiereko gabezia pandemikoetan bizi direnak?</a:t>
            </a:r>
            <a:endParaRPr lang="es-ES" sz="2400" dirty="0">
              <a:latin typeface="Maiandra GD" panose="020E0502030308020204" pitchFamily="34" charset="0"/>
            </a:endParaRPr>
          </a:p>
          <a:p>
            <a:r>
              <a:rPr lang="eu-ES" sz="2400" dirty="0" smtClean="0">
                <a:latin typeface="Maiandra GD" panose="020E0502030308020204" pitchFamily="34" charset="0"/>
              </a:rPr>
              <a:t>Gizarte </a:t>
            </a:r>
            <a:r>
              <a:rPr lang="eu-ES" sz="2400" dirty="0">
                <a:latin typeface="Maiandra GD" panose="020E0502030308020204" pitchFamily="34" charset="0"/>
              </a:rPr>
              <a:t>indibidualistak, merkataritza-gizarteak, </a:t>
            </a:r>
            <a:r>
              <a:rPr lang="eu-ES" sz="2400" dirty="0" smtClean="0">
                <a:latin typeface="Maiandra GD" panose="020E0502030308020204" pitchFamily="34" charset="0"/>
              </a:rPr>
              <a:t>entretenimendu </a:t>
            </a:r>
            <a:r>
              <a:rPr lang="eu-ES" sz="2400" dirty="0">
                <a:latin typeface="Maiandra GD" panose="020E0502030308020204" pitchFamily="34" charset="0"/>
              </a:rPr>
              <a:t>hutsezko </a:t>
            </a:r>
            <a:r>
              <a:rPr lang="eu-ES" sz="2400" dirty="0" smtClean="0">
                <a:latin typeface="Maiandra GD" panose="020E0502030308020204" pitchFamily="34" charset="0"/>
              </a:rPr>
              <a:t>gizarteak </a:t>
            </a:r>
            <a:r>
              <a:rPr lang="eu-ES" sz="3600" dirty="0" smtClean="0">
                <a:latin typeface="Maiandra GD" panose="020E0502030308020204" pitchFamily="34" charset="0"/>
              </a:rPr>
              <a:t>ahotsa </a:t>
            </a:r>
            <a:r>
              <a:rPr lang="eu-ES" sz="3600" dirty="0">
                <a:latin typeface="Maiandra GD" panose="020E0502030308020204" pitchFamily="34" charset="0"/>
              </a:rPr>
              <a:t>itzali </a:t>
            </a:r>
            <a:r>
              <a:rPr lang="eu-ES" sz="3600" dirty="0" smtClean="0">
                <a:latin typeface="Maiandra GD" panose="020E0502030308020204" pitchFamily="34" charset="0"/>
              </a:rPr>
              <a:t>digute? </a:t>
            </a:r>
            <a:r>
              <a:rPr lang="es-ES" sz="3600" b="1" dirty="0" smtClean="0">
                <a:latin typeface="Maiandra GD" panose="020E0502030308020204" pitchFamily="34" charset="0"/>
              </a:rPr>
              <a:t>…</a:t>
            </a:r>
            <a:r>
              <a:rPr lang="es-ES" sz="3200" b="1" dirty="0" smtClean="0">
                <a:latin typeface="Maiandra GD" panose="020E0502030308020204" pitchFamily="34" charset="0"/>
              </a:rPr>
              <a:t> </a:t>
            </a:r>
            <a:endParaRPr lang="es-ES" sz="3200" b="1" dirty="0">
              <a:latin typeface="Maiandra GD" panose="020E0502030308020204" pitchFamily="34" charset="0"/>
            </a:endParaRPr>
          </a:p>
          <a:p>
            <a:endParaRPr lang="es-ES" sz="2400" dirty="0">
              <a:latin typeface="Maiandra GD" panose="020E0502030308020204" pitchFamily="34" charset="0"/>
            </a:endParaRPr>
          </a:p>
        </p:txBody>
      </p:sp>
      <p:pic>
        <p:nvPicPr>
          <p:cNvPr id="5" name="Picture 2" descr="C:\Users\diline\Desktop\BISHOP (1)\print 4 Bishop\20170621_112728.jpg"/>
          <p:cNvPicPr>
            <a:picLocks noChangeAspect="1" noChangeArrowheads="1"/>
          </p:cNvPicPr>
          <p:nvPr/>
        </p:nvPicPr>
        <p:blipFill>
          <a:blip r:embed="rId2" cstate="print"/>
          <a:srcRect/>
          <a:stretch>
            <a:fillRect/>
          </a:stretch>
        </p:blipFill>
        <p:spPr bwMode="auto">
          <a:xfrm>
            <a:off x="6753606" y="3065293"/>
            <a:ext cx="4672584" cy="3504438"/>
          </a:xfrm>
          <a:prstGeom prst="rect">
            <a:avLst/>
          </a:prstGeom>
          <a:noFill/>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3154680"/>
            <a:ext cx="6065978" cy="341505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3804" y="-25146"/>
            <a:ext cx="1568196" cy="1001268"/>
          </a:xfrm>
          <a:prstGeom prst="rect">
            <a:avLst/>
          </a:prstGeom>
        </p:spPr>
      </p:pic>
    </p:spTree>
    <p:extLst>
      <p:ext uri="{BB962C8B-B14F-4D97-AF65-F5344CB8AC3E}">
        <p14:creationId xmlns:p14="http://schemas.microsoft.com/office/powerpoint/2010/main" val="2236186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28016" y="256032"/>
            <a:ext cx="10620850" cy="6309420"/>
          </a:xfrm>
          <a:prstGeom prst="rect">
            <a:avLst/>
          </a:prstGeom>
        </p:spPr>
        <p:txBody>
          <a:bodyPr wrap="square">
            <a:spAutoFit/>
          </a:bodyPr>
          <a:lstStyle/>
          <a:p>
            <a:endParaRPr lang="es-ES" sz="800" dirty="0" smtClean="0">
              <a:latin typeface="Maiandra GD" panose="020E0502030308020204" pitchFamily="34" charset="0"/>
            </a:endParaRPr>
          </a:p>
          <a:p>
            <a:r>
              <a:rPr lang="eu-ES" sz="2400" dirty="0">
                <a:latin typeface="Maiandra GD" panose="020E0502030308020204" pitchFamily="34" charset="0"/>
              </a:rPr>
              <a:t>Baina, hor dago errealitatea, temati, nekaezin, menderaezin, bide-bazterrean zegoen eta ezin isilarazi </a:t>
            </a:r>
            <a:r>
              <a:rPr lang="eu-ES" sz="2400" dirty="0" smtClean="0">
                <a:latin typeface="Maiandra GD" panose="020E0502030308020204" pitchFamily="34" charset="0"/>
              </a:rPr>
              <a:t>izan.  Errealitateak </a:t>
            </a:r>
            <a:r>
              <a:rPr lang="eu-ES" sz="2400" dirty="0">
                <a:latin typeface="Maiandra GD" panose="020E0502030308020204" pitchFamily="34" charset="0"/>
              </a:rPr>
              <a:t>belarriak zorrozten dizkigu; azken batean, konpromisora –hitz </a:t>
            </a:r>
            <a:r>
              <a:rPr lang="eu-ES" sz="2400" dirty="0" smtClean="0">
                <a:latin typeface="Maiandra GD" panose="020E0502030308020204" pitchFamily="34" charset="0"/>
              </a:rPr>
              <a:t>xarmagarri</a:t>
            </a:r>
            <a:r>
              <a:rPr lang="eu-ES" sz="2400" dirty="0">
                <a:latin typeface="Maiandra GD" panose="020E0502030308020204" pitchFamily="34" charset="0"/>
              </a:rPr>
              <a:t>, gure bizitzak moldatu zituen gabi- deitzen gaitu. </a:t>
            </a:r>
            <a:endParaRPr lang="eu-ES" sz="2400" dirty="0" smtClean="0">
              <a:latin typeface="Maiandra GD" panose="020E0502030308020204" pitchFamily="34" charset="0"/>
            </a:endParaRPr>
          </a:p>
          <a:p>
            <a:endParaRPr lang="eu-ES" sz="800" dirty="0" smtClean="0"/>
          </a:p>
          <a:p>
            <a:r>
              <a:rPr lang="eu-ES" sz="4400" dirty="0" smtClean="0"/>
              <a:t>“Com-pro-</a:t>
            </a:r>
            <a:r>
              <a:rPr lang="eu-ES" sz="4400" dirty="0" err="1" smtClean="0"/>
              <a:t>missio</a:t>
            </a:r>
            <a:r>
              <a:rPr lang="eu-ES" sz="4400" dirty="0" smtClean="0"/>
              <a:t>” </a:t>
            </a:r>
            <a:r>
              <a:rPr lang="eu-ES" sz="2400" dirty="0" smtClean="0">
                <a:latin typeface="Maiandra GD" panose="020E0502030308020204" pitchFamily="34" charset="0"/>
              </a:rPr>
              <a:t>hau </a:t>
            </a:r>
            <a:r>
              <a:rPr lang="eu-ES" sz="2400" dirty="0">
                <a:latin typeface="Maiandra GD" panose="020E0502030308020204" pitchFamily="34" charset="0"/>
              </a:rPr>
              <a:t>da, itzulpen librean</a:t>
            </a:r>
            <a:endParaRPr lang="es-ES" sz="2400" dirty="0">
              <a:latin typeface="Maiandra GD" panose="020E0502030308020204" pitchFamily="34" charset="0"/>
            </a:endParaRPr>
          </a:p>
          <a:p>
            <a:r>
              <a:rPr lang="eu-ES" sz="4800" dirty="0" smtClean="0"/>
              <a:t>“Elkarrekin -auzi beraren- </a:t>
            </a:r>
            <a:r>
              <a:rPr lang="eu-ES" sz="4800" dirty="0"/>
              <a:t>alde</a:t>
            </a:r>
            <a:r>
              <a:rPr lang="eu-ES" sz="4800" dirty="0" smtClean="0"/>
              <a:t>” </a:t>
            </a:r>
            <a:endParaRPr lang="es-ES" sz="4800" dirty="0"/>
          </a:p>
          <a:p>
            <a:endParaRPr lang="es-ES" sz="2400" dirty="0" smtClean="0">
              <a:latin typeface="Maiandra GD" panose="020E0502030308020204" pitchFamily="34" charset="0"/>
            </a:endParaRPr>
          </a:p>
          <a:p>
            <a:endParaRPr lang="es-ES" sz="2400" dirty="0">
              <a:latin typeface="Maiandra GD" panose="020E0502030308020204" pitchFamily="34" charset="0"/>
            </a:endParaRPr>
          </a:p>
          <a:p>
            <a:endParaRPr lang="es-ES" sz="2400" dirty="0" smtClean="0">
              <a:latin typeface="Maiandra GD" panose="020E0502030308020204" pitchFamily="34" charset="0"/>
            </a:endParaRPr>
          </a:p>
          <a:p>
            <a:endParaRPr lang="es-ES" sz="2400" dirty="0">
              <a:latin typeface="Maiandra GD" panose="020E0502030308020204" pitchFamily="34" charset="0"/>
            </a:endParaRPr>
          </a:p>
          <a:p>
            <a:endParaRPr lang="es-ES" sz="2400" dirty="0" smtClean="0">
              <a:latin typeface="Maiandra GD" panose="020E0502030308020204" pitchFamily="34" charset="0"/>
            </a:endParaRPr>
          </a:p>
          <a:p>
            <a:endParaRPr lang="es-ES" sz="2400" dirty="0">
              <a:latin typeface="Maiandra GD" panose="020E0502030308020204" pitchFamily="34" charset="0"/>
            </a:endParaRPr>
          </a:p>
          <a:p>
            <a:endParaRPr lang="es-ES" sz="2400" dirty="0" smtClean="0">
              <a:latin typeface="Maiandra GD" panose="020E0502030308020204" pitchFamily="34" charset="0"/>
            </a:endParaRPr>
          </a:p>
          <a:p>
            <a:endParaRPr lang="es-ES" sz="2400" dirty="0">
              <a:latin typeface="Maiandra GD" panose="020E0502030308020204" pitchFamily="34" charset="0"/>
            </a:endParaRPr>
          </a:p>
        </p:txBody>
      </p:sp>
      <p:pic>
        <p:nvPicPr>
          <p:cNvPr id="4" name="Marcador de contenido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819469" y="3409728"/>
            <a:ext cx="4767942" cy="3365683"/>
          </a:xfrm>
          <a:prstGeom prst="rect">
            <a:avLst/>
          </a:prstGeom>
        </p:spPr>
      </p:pic>
      <p:pic>
        <p:nvPicPr>
          <p:cNvPr id="5" name="Marcador de contenido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028433" y="1712770"/>
            <a:ext cx="3939756" cy="389754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3804" y="-25146"/>
            <a:ext cx="1568196" cy="1001268"/>
          </a:xfrm>
          <a:prstGeom prst="rect">
            <a:avLst/>
          </a:prstGeom>
        </p:spPr>
      </p:pic>
    </p:spTree>
    <p:extLst>
      <p:ext uri="{BB962C8B-B14F-4D97-AF65-F5344CB8AC3E}">
        <p14:creationId xmlns:p14="http://schemas.microsoft.com/office/powerpoint/2010/main" val="2539118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6887" y="292608"/>
            <a:ext cx="5155537" cy="5324535"/>
          </a:xfrm>
          <a:prstGeom prst="rect">
            <a:avLst/>
          </a:prstGeom>
        </p:spPr>
        <p:txBody>
          <a:bodyPr wrap="square">
            <a:spAutoFit/>
          </a:bodyPr>
          <a:lstStyle/>
          <a:p>
            <a:r>
              <a:rPr lang="es-ES" sz="2400" dirty="0"/>
              <a:t> </a:t>
            </a:r>
          </a:p>
          <a:p>
            <a:r>
              <a:rPr lang="es-ES" sz="2400" dirty="0">
                <a:latin typeface="Maiandra GD" panose="020E0502030308020204" pitchFamily="34" charset="0"/>
              </a:rPr>
              <a:t> </a:t>
            </a:r>
            <a:r>
              <a:rPr lang="eu-ES" sz="2400" dirty="0">
                <a:latin typeface="Maiandra GD" panose="020E0502030308020204" pitchFamily="34" charset="0"/>
              </a:rPr>
              <a:t>Deiek durundi egiten dute gaur ere eta ezinbesteko ditugu bizitzeko, sentimendua freskatzeko, entzute honetan dagokion erantzutean datza-eta sinestedun dei dezakegun jarrera bakarra, maitasuna bizirik dela erakusten digun adierazle bakarra. </a:t>
            </a:r>
            <a:endParaRPr lang="es-ES" sz="2400" dirty="0" smtClean="0">
              <a:latin typeface="Maiandra GD" panose="020E0502030308020204" pitchFamily="34" charset="0"/>
            </a:endParaRPr>
          </a:p>
          <a:p>
            <a:r>
              <a:rPr lang="es-ES" sz="2800" dirty="0">
                <a:latin typeface="Maiandra GD" panose="020E0502030308020204" pitchFamily="34" charset="0"/>
              </a:rPr>
              <a:t> </a:t>
            </a:r>
            <a:endParaRPr lang="es-ES" sz="2800" dirty="0" smtClean="0">
              <a:latin typeface="Maiandra GD" panose="020E0502030308020204" pitchFamily="34" charset="0"/>
            </a:endParaRPr>
          </a:p>
          <a:p>
            <a:r>
              <a:rPr lang="eu-ES" sz="2400" dirty="0" smtClean="0">
                <a:latin typeface="Maiandra GD" panose="020E0502030308020204" pitchFamily="34" charset="0"/>
              </a:rPr>
              <a:t>Bai</a:t>
            </a:r>
            <a:r>
              <a:rPr lang="eu-ES" sz="2400" dirty="0">
                <a:latin typeface="Maiandra GD" panose="020E0502030308020204" pitchFamily="34" charset="0"/>
              </a:rPr>
              <a:t>, orain aldi oinazetsutik Jainkoaren Erreinurantz eta bere zuzentasunerantz, “bestearen kargu egiterantz”, </a:t>
            </a:r>
            <a:r>
              <a:rPr lang="eu-ES" sz="2400" dirty="0" err="1">
                <a:latin typeface="Maiandra GD" panose="020E0502030308020204" pitchFamily="34" charset="0"/>
              </a:rPr>
              <a:t>Ellacuria</a:t>
            </a:r>
            <a:r>
              <a:rPr lang="eu-ES" sz="2400" dirty="0">
                <a:latin typeface="Maiandra GD" panose="020E0502030308020204" pitchFamily="34" charset="0"/>
              </a:rPr>
              <a:t> </a:t>
            </a:r>
            <a:r>
              <a:rPr lang="es-ES" sz="2400" dirty="0"/>
              <a:t> </a:t>
            </a:r>
            <a:r>
              <a:rPr lang="eu-ES" sz="2400" dirty="0">
                <a:latin typeface="Maiandra GD" panose="020E0502030308020204" pitchFamily="34" charset="0"/>
              </a:rPr>
              <a:t>zioen bezala. </a:t>
            </a:r>
            <a:r>
              <a:rPr lang="es-ES" dirty="0"/>
              <a:t> </a:t>
            </a:r>
          </a:p>
        </p:txBody>
      </p:sp>
      <p:pic>
        <p:nvPicPr>
          <p:cNvPr id="3" name="Picture 2" descr="C:\Users\diline\Desktop\BISHOP (1)\print 4 Bishop\20160617_073456.jpg"/>
          <p:cNvPicPr>
            <a:picLocks noChangeAspect="1" noChangeArrowheads="1"/>
          </p:cNvPicPr>
          <p:nvPr/>
        </p:nvPicPr>
        <p:blipFill>
          <a:blip r:embed="rId2" cstate="print"/>
          <a:srcRect b="18839"/>
          <a:stretch>
            <a:fillRect/>
          </a:stretch>
        </p:blipFill>
        <p:spPr bwMode="auto">
          <a:xfrm>
            <a:off x="5286976" y="1234820"/>
            <a:ext cx="6648010" cy="4370451"/>
          </a:xfrm>
          <a:prstGeom prst="rect">
            <a:avLst/>
          </a:prstGeom>
          <a:noFill/>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804" y="-25146"/>
            <a:ext cx="1568196" cy="1001268"/>
          </a:xfrm>
          <a:prstGeom prst="rect">
            <a:avLst/>
          </a:prstGeom>
        </p:spPr>
      </p:pic>
    </p:spTree>
    <p:extLst>
      <p:ext uri="{BB962C8B-B14F-4D97-AF65-F5344CB8AC3E}">
        <p14:creationId xmlns:p14="http://schemas.microsoft.com/office/powerpoint/2010/main" val="2189752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44622" y="265176"/>
            <a:ext cx="4459305" cy="6272784"/>
          </a:xfrm>
          <a:prstGeom prst="rect">
            <a:avLst/>
          </a:prstGeom>
        </p:spPr>
      </p:pic>
      <p:sp>
        <p:nvSpPr>
          <p:cNvPr id="3" name="CuadroTexto 2"/>
          <p:cNvSpPr txBox="1"/>
          <p:nvPr/>
        </p:nvSpPr>
        <p:spPr>
          <a:xfrm>
            <a:off x="5532120" y="813816"/>
            <a:ext cx="6217920" cy="4370427"/>
          </a:xfrm>
          <a:prstGeom prst="rect">
            <a:avLst/>
          </a:prstGeom>
          <a:noFill/>
        </p:spPr>
        <p:txBody>
          <a:bodyPr wrap="square" rtlCol="0">
            <a:spAutoFit/>
          </a:bodyPr>
          <a:lstStyle/>
          <a:p>
            <a:pPr algn="ctr"/>
            <a:r>
              <a:rPr lang="es-ES" sz="6600" b="1" dirty="0" err="1" smtClean="0">
                <a:solidFill>
                  <a:srgbClr val="00B050"/>
                </a:solidFill>
                <a:latin typeface="Maiandra GD" panose="020E0502030308020204" pitchFamily="34" charset="0"/>
              </a:rPr>
              <a:t>Konpromisoa</a:t>
            </a:r>
            <a:r>
              <a:rPr lang="es-ES" sz="6600" b="1" dirty="0" smtClean="0">
                <a:solidFill>
                  <a:srgbClr val="00B050"/>
                </a:solidFill>
                <a:latin typeface="Maiandra GD" panose="020E0502030308020204" pitchFamily="34" charset="0"/>
              </a:rPr>
              <a:t> </a:t>
            </a:r>
            <a:r>
              <a:rPr lang="es-ES" sz="6600" b="1" dirty="0" err="1" smtClean="0">
                <a:solidFill>
                  <a:srgbClr val="00B050"/>
                </a:solidFill>
                <a:latin typeface="Maiandra GD" panose="020E0502030308020204" pitchFamily="34" charset="0"/>
              </a:rPr>
              <a:t>berrituz</a:t>
            </a:r>
            <a:endParaRPr lang="es-ES" sz="6600" b="1" dirty="0" smtClean="0">
              <a:solidFill>
                <a:srgbClr val="00B050"/>
              </a:solidFill>
              <a:latin typeface="Maiandra GD" panose="020E0502030308020204" pitchFamily="34" charset="0"/>
            </a:endParaRPr>
          </a:p>
          <a:p>
            <a:pPr algn="ctr"/>
            <a:r>
              <a:rPr lang="es-ES" sz="6600" b="1" dirty="0" smtClean="0">
                <a:solidFill>
                  <a:srgbClr val="7030A0"/>
                </a:solidFill>
                <a:latin typeface="Maiandra GD" panose="020E0502030308020204" pitchFamily="34" charset="0"/>
              </a:rPr>
              <a:t>Renovamos el </a:t>
            </a:r>
            <a:r>
              <a:rPr lang="es-ES" sz="8000" b="1" dirty="0" smtClean="0">
                <a:solidFill>
                  <a:srgbClr val="7030A0"/>
                </a:solidFill>
                <a:latin typeface="Maiandra GD" panose="020E0502030308020204" pitchFamily="34" charset="0"/>
              </a:rPr>
              <a:t>compromiso</a:t>
            </a:r>
            <a:endParaRPr lang="es-ES" sz="8000" b="1" dirty="0">
              <a:solidFill>
                <a:srgbClr val="7030A0"/>
              </a:solidFill>
              <a:latin typeface="Maiandra GD" panose="020E0502030308020204" pitchFamily="34" charset="0"/>
            </a:endParaRPr>
          </a:p>
        </p:txBody>
      </p:sp>
    </p:spTree>
    <p:extLst>
      <p:ext uri="{BB962C8B-B14F-4D97-AF65-F5344CB8AC3E}">
        <p14:creationId xmlns:p14="http://schemas.microsoft.com/office/powerpoint/2010/main" val="1111080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6831" y="2369081"/>
            <a:ext cx="5821765" cy="381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arcador de contenido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38328" y="2446340"/>
            <a:ext cx="5363763" cy="373500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3804" y="-25146"/>
            <a:ext cx="1568196" cy="1001268"/>
          </a:xfrm>
          <a:prstGeom prst="rect">
            <a:avLst/>
          </a:prstGeom>
        </p:spPr>
      </p:pic>
      <p:sp>
        <p:nvSpPr>
          <p:cNvPr id="6" name="Rectángulo 5"/>
          <p:cNvSpPr/>
          <p:nvPr/>
        </p:nvSpPr>
        <p:spPr>
          <a:xfrm>
            <a:off x="164592" y="265177"/>
            <a:ext cx="10296144" cy="2492990"/>
          </a:xfrm>
          <a:prstGeom prst="rect">
            <a:avLst/>
          </a:prstGeom>
        </p:spPr>
        <p:txBody>
          <a:bodyPr wrap="square">
            <a:spAutoFit/>
          </a:bodyPr>
          <a:lstStyle/>
          <a:p>
            <a:pPr algn="just">
              <a:spcAft>
                <a:spcPts val="0"/>
              </a:spcAft>
            </a:pPr>
            <a:r>
              <a:rPr lang="eu-ES" sz="2400" dirty="0">
                <a:latin typeface="Maiandra GD" panose="020E0502030308020204" pitchFamily="34" charset="0"/>
                <a:ea typeface="Calibri" panose="020F0502020204030204" pitchFamily="34" charset="0"/>
                <a:cs typeface="Calibri" panose="020F0502020204030204" pitchFamily="34" charset="0"/>
              </a:rPr>
              <a:t>Konpromisoa hartzea, Jainkoak gure bizitzetan oparo isuri duen dohain eta graziari erantzuna ematea da, beti arrazoi batengatik eta amets egiteari utzi ez dioten beste pertsona batzuekin batera dela ahaztu gabe, egundoko erronkak ditugulako aurrez aurre eta beharbada bidea egiten duen hare-eskutada bat baizik ez garelako. Horrela gertatu zen Jesusekin</a:t>
            </a:r>
            <a:r>
              <a:rPr lang="eu-ES" dirty="0">
                <a:latin typeface="Myriad Pro" panose="020B0503030403020204" pitchFamily="34" charset="0"/>
                <a:ea typeface="Calibri" panose="020F0502020204030204" pitchFamily="34" charset="0"/>
                <a:cs typeface="Calibri" panose="020F0502020204030204" pitchFamily="34" charset="0"/>
              </a:rPr>
              <a:t>.</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r>
              <a:rPr lang="es-ES" dirty="0">
                <a:latin typeface="Myriad Pro" panose="020B0503030403020204" pitchFamily="34" charset="0"/>
                <a:ea typeface="Calibri" panose="020F0502020204030204" pitchFamily="34" charset="0"/>
                <a:cs typeface="Times New Roman" panose="02020603050405020304" pitchFamily="18" charset="0"/>
              </a:rPr>
              <a:t/>
            </a:r>
            <a:br>
              <a:rPr lang="es-ES" dirty="0">
                <a:latin typeface="Myriad Pro" panose="020B0503030403020204" pitchFamily="34" charset="0"/>
                <a:ea typeface="Calibri" panose="020F0502020204030204" pitchFamily="34" charset="0"/>
                <a:cs typeface="Times New Roman" panose="02020603050405020304" pitchFamily="18" charset="0"/>
              </a:rPr>
            </a:br>
            <a:endParaRPr lang="es-ES" dirty="0"/>
          </a:p>
        </p:txBody>
      </p:sp>
    </p:spTree>
    <p:extLst>
      <p:ext uri="{BB962C8B-B14F-4D97-AF65-F5344CB8AC3E}">
        <p14:creationId xmlns:p14="http://schemas.microsoft.com/office/powerpoint/2010/main" val="3319955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6032" y="365125"/>
            <a:ext cx="10524744" cy="1838579"/>
          </a:xfrm>
        </p:spPr>
        <p:txBody>
          <a:bodyPr>
            <a:normAutofit fontScale="90000"/>
          </a:bodyPr>
          <a:lstStyle/>
          <a:p>
            <a:pPr algn="ctr"/>
            <a:r>
              <a:rPr lang="eu-ES" dirty="0" smtClean="0">
                <a:latin typeface="Maiandra GD" panose="020E0502030308020204" pitchFamily="34" charset="0"/>
              </a:rPr>
              <a:t>Konfiantza izateko ordua da, Jainkoaren espiritua guregan dago eta Misiora garamatza</a:t>
            </a:r>
            <a:br>
              <a:rPr lang="eu-ES" dirty="0" smtClean="0">
                <a:latin typeface="Maiandra GD" panose="020E0502030308020204" pitchFamily="34" charset="0"/>
              </a:rPr>
            </a:br>
            <a:endParaRPr lang="eu-ES" dirty="0">
              <a:latin typeface="Maiandra GD" panose="020E0502030308020204" pitchFamily="34" charset="0"/>
            </a:endParaRPr>
          </a:p>
        </p:txBody>
      </p:sp>
      <p:pic>
        <p:nvPicPr>
          <p:cNvPr id="4" name="Marcador de contenido 3"/>
          <p:cNvPicPr>
            <a:picLocks noGrp="1" noChangeAspect="1"/>
          </p:cNvPicPr>
          <p:nvPr>
            <p:ph idx="1"/>
          </p:nvPr>
        </p:nvPicPr>
        <p:blipFill>
          <a:blip r:embed="rId2"/>
          <a:stretch>
            <a:fillRect/>
          </a:stretch>
        </p:blipFill>
        <p:spPr>
          <a:xfrm>
            <a:off x="2596895" y="1929384"/>
            <a:ext cx="6231782" cy="2807208"/>
          </a:xfrm>
          <a:prstGeom prst="rect">
            <a:avLst/>
          </a:prstGeom>
        </p:spPr>
      </p:pic>
      <p:sp>
        <p:nvSpPr>
          <p:cNvPr id="3" name="CuadroTexto 2"/>
          <p:cNvSpPr txBox="1"/>
          <p:nvPr/>
        </p:nvSpPr>
        <p:spPr>
          <a:xfrm>
            <a:off x="466344" y="4507992"/>
            <a:ext cx="11292840" cy="1815882"/>
          </a:xfrm>
          <a:prstGeom prst="rect">
            <a:avLst/>
          </a:prstGeom>
          <a:noFill/>
        </p:spPr>
        <p:txBody>
          <a:bodyPr wrap="square" rtlCol="0">
            <a:spAutoFit/>
          </a:bodyPr>
          <a:lstStyle/>
          <a:p>
            <a:endParaRPr lang="es-ES" sz="2800" i="1" dirty="0" smtClean="0">
              <a:latin typeface="Maiandra GD" panose="020E0502030308020204" pitchFamily="34" charset="0"/>
            </a:endParaRPr>
          </a:p>
          <a:p>
            <a:r>
              <a:rPr lang="es-ES" sz="2800" i="1" dirty="0" smtClean="0">
                <a:latin typeface="Maiandra GD" panose="020E0502030308020204" pitchFamily="34" charset="0"/>
              </a:rPr>
              <a:t>«</a:t>
            </a:r>
            <a:r>
              <a:rPr lang="eu-ES" sz="2800" i="1" dirty="0">
                <a:latin typeface="Maiandra GD" panose="020E0502030308020204" pitchFamily="34" charset="0"/>
              </a:rPr>
              <a:t>Ardura zaitezte, batez ere, Jainkoaren erregetzaz eta haren nahia betetzeaz , eta beste hori guztia gehigarritzat emango dizue Jainkoak</a:t>
            </a:r>
            <a:r>
              <a:rPr lang="es-ES" sz="2800" i="1" dirty="0" smtClean="0">
                <a:latin typeface="Maiandra GD" panose="020E0502030308020204" pitchFamily="34" charset="0"/>
              </a:rPr>
              <a:t>». (Mt </a:t>
            </a:r>
            <a:r>
              <a:rPr lang="es-ES" sz="2800" i="1" dirty="0">
                <a:latin typeface="Maiandra GD" panose="020E0502030308020204" pitchFamily="34" charset="0"/>
              </a:rPr>
              <a:t>6, 33</a:t>
            </a:r>
            <a:r>
              <a:rPr lang="es-ES" sz="2800" dirty="0">
                <a:latin typeface="Maiandra GD" panose="020E0502030308020204" pitchFamily="34" charset="0"/>
              </a:rPr>
              <a:t>).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804" y="0"/>
            <a:ext cx="1568196" cy="1001268"/>
          </a:xfrm>
          <a:prstGeom prst="rect">
            <a:avLst/>
          </a:prstGeom>
        </p:spPr>
      </p:pic>
    </p:spTree>
    <p:extLst>
      <p:ext uri="{BB962C8B-B14F-4D97-AF65-F5344CB8AC3E}">
        <p14:creationId xmlns:p14="http://schemas.microsoft.com/office/powerpoint/2010/main" val="3076778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840</Words>
  <Application>Microsoft Office PowerPoint</Application>
  <PresentationFormat>Panorámica</PresentationFormat>
  <Paragraphs>85</Paragraphs>
  <Slides>20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Arial</vt:lpstr>
      <vt:lpstr>Calibri</vt:lpstr>
      <vt:lpstr>Calibri Light</vt:lpstr>
      <vt:lpstr>Maiandra GD</vt:lpstr>
      <vt:lpstr>Myriad Pro</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Konfiantza izateko ordua da, Jainkoaren espiritua guregan dago eta Misiora garamatza </vt:lpstr>
      <vt:lpstr>Besoak zabalik, Erreinuaren alde jarduteko ordua da, harrera egiteko, ahulenen alde elkartasuna hedatzeko</vt:lpstr>
      <vt:lpstr>   Nola? </vt:lpstr>
      <vt:lpstr>Gure elkarteen ateak gizadiari irekiz, elkarte misiolari gara </vt:lpstr>
      <vt:lpstr>Pobretasuna, bidegabekeria, desberdintasuna… jasaten duten pertsonen aldarria, deiadarra entzunez</vt:lpstr>
      <vt:lpstr>Irteteko, abian jartzeko eta gizadi berrirantz bidean den munduaren, denona den etxearen eraikuntzan konprometitzeko prest izanik</vt:lpstr>
      <vt:lpstr> Gizaki, herri eta kultura bakoitzean Jainkoaren Maitasunaren lekuko izanik   Geure burua itxaropenez betez!   </vt:lpstr>
      <vt:lpstr>Presentación de PowerPoint</vt:lpstr>
      <vt:lpstr>Berri dezagun gure konpromisoa munduaren, gizon-emakume txirotuen, elkartasunaren, Jainkoaren Erreinuaren eta biziaren alde  Gure misio-konpromisoa berritzeko ordua da  </vt:lpstr>
      <vt:lpstr>Presentación de PowerPoint</vt:lpstr>
      <vt:lpstr>Presentación de PowerPoint</vt:lpstr>
      <vt:lpstr>Presentación de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Mertxe Agirre</dc:creator>
  <cp:lastModifiedBy>Mertxe Agirre</cp:lastModifiedBy>
  <cp:revision>20</cp:revision>
  <cp:lastPrinted>2022-02-22T09:46:35Z</cp:lastPrinted>
  <dcterms:created xsi:type="dcterms:W3CDTF">2022-01-25T08:32:04Z</dcterms:created>
  <dcterms:modified xsi:type="dcterms:W3CDTF">2022-02-22T09:46:52Z</dcterms:modified>
</cp:coreProperties>
</file>