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3581-28DE-4CF7-A894-509E8DA34C82}" type="datetimeFigureOut">
              <a:rPr lang="es-ES" smtClean="0"/>
              <a:pPr/>
              <a:t>22/02/2022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C1C2-2C61-4329-9620-AE3252C0FB0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9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3581-28DE-4CF7-A894-509E8DA34C82}" type="datetimeFigureOut">
              <a:rPr lang="es-ES" smtClean="0"/>
              <a:pPr/>
              <a:t>22/02/2022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C1C2-2C61-4329-9620-AE3252C0FB0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27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3581-28DE-4CF7-A894-509E8DA34C82}" type="datetimeFigureOut">
              <a:rPr lang="es-ES" smtClean="0"/>
              <a:pPr/>
              <a:t>22/02/2022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C1C2-2C61-4329-9620-AE3252C0FB0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65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3581-28DE-4CF7-A894-509E8DA34C82}" type="datetimeFigureOut">
              <a:rPr lang="es-ES" smtClean="0"/>
              <a:pPr/>
              <a:t>22/02/2022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C1C2-2C61-4329-9620-AE3252C0FB0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62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3581-28DE-4CF7-A894-509E8DA34C82}" type="datetimeFigureOut">
              <a:rPr lang="es-ES" smtClean="0"/>
              <a:pPr/>
              <a:t>22/02/2022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C1C2-2C61-4329-9620-AE3252C0FB0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48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3581-28DE-4CF7-A894-509E8DA34C82}" type="datetimeFigureOut">
              <a:rPr lang="es-ES" smtClean="0"/>
              <a:pPr/>
              <a:t>22/02/2022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C1C2-2C61-4329-9620-AE3252C0FB0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71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3581-28DE-4CF7-A894-509E8DA34C82}" type="datetimeFigureOut">
              <a:rPr lang="es-ES" smtClean="0"/>
              <a:pPr/>
              <a:t>22/02/2022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C1C2-2C61-4329-9620-AE3252C0FB0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14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3581-28DE-4CF7-A894-509E8DA34C82}" type="datetimeFigureOut">
              <a:rPr lang="es-ES" smtClean="0"/>
              <a:pPr/>
              <a:t>22/02/2022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C1C2-2C61-4329-9620-AE3252C0FB0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20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3581-28DE-4CF7-A894-509E8DA34C82}" type="datetimeFigureOut">
              <a:rPr lang="es-ES" smtClean="0"/>
              <a:pPr/>
              <a:t>22/02/2022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C1C2-2C61-4329-9620-AE3252C0FB0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11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3581-28DE-4CF7-A894-509E8DA34C82}" type="datetimeFigureOut">
              <a:rPr lang="es-ES" smtClean="0"/>
              <a:pPr/>
              <a:t>22/02/2022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C1C2-2C61-4329-9620-AE3252C0FB0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463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3581-28DE-4CF7-A894-509E8DA34C82}" type="datetimeFigureOut">
              <a:rPr lang="es-ES" smtClean="0"/>
              <a:pPr/>
              <a:t>22/02/2022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C1C2-2C61-4329-9620-AE3252C0FB0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25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3581-28DE-4CF7-A894-509E8DA34C82}" type="datetimeFigureOut">
              <a:rPr lang="es-ES" smtClean="0"/>
              <a:pPr/>
              <a:t>22/02/2022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7C1C2-2C61-4329-9620-AE3252C0FB0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91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531224" y="173738"/>
            <a:ext cx="63742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600" dirty="0" smtClean="0">
              <a:latin typeface="Maiandra GD" panose="020E0502030308020204" pitchFamily="34" charset="0"/>
            </a:endParaRPr>
          </a:p>
          <a:p>
            <a:endParaRPr lang="es-ES" sz="800" dirty="0" smtClean="0">
              <a:latin typeface="Maiandra GD" panose="020E0502030308020204" pitchFamily="34" charset="0"/>
            </a:endParaRPr>
          </a:p>
          <a:p>
            <a:pPr algn="ctr"/>
            <a:r>
              <a:rPr lang="es-ES" sz="3600" dirty="0" smtClean="0">
                <a:latin typeface="Maiandra GD" panose="020E0502030308020204" pitchFamily="34" charset="0"/>
              </a:rPr>
              <a:t>20 de marzo 2022 Campaña de Misiones Diocesanas Vascas</a:t>
            </a:r>
          </a:p>
          <a:p>
            <a:pPr algn="ctr"/>
            <a:endParaRPr lang="es-ES" dirty="0">
              <a:latin typeface="Maiandra GD" panose="020E0502030308020204" pitchFamily="34" charset="0"/>
            </a:endParaRPr>
          </a:p>
          <a:p>
            <a:pPr algn="ctr"/>
            <a:endParaRPr lang="es-ES" dirty="0">
              <a:latin typeface="Maiandra GD" panose="020E0502030308020204" pitchFamily="34" charset="0"/>
            </a:endParaRPr>
          </a:p>
          <a:p>
            <a:pPr algn="ctr"/>
            <a:r>
              <a:rPr lang="es-ES" sz="8800" dirty="0" smtClean="0">
                <a:latin typeface="Maiandra GD" panose="020E0502030308020204" pitchFamily="34" charset="0"/>
              </a:rPr>
              <a:t>*</a:t>
            </a:r>
          </a:p>
          <a:p>
            <a:pPr algn="ctr"/>
            <a:r>
              <a:rPr lang="es-ES" sz="3600" dirty="0" smtClean="0">
                <a:latin typeface="Maiandra GD" panose="020E0502030308020204" pitchFamily="34" charset="0"/>
              </a:rPr>
              <a:t>2022ko. </a:t>
            </a:r>
            <a:r>
              <a:rPr lang="es-ES" sz="3600" dirty="0" err="1" smtClean="0">
                <a:latin typeface="Maiandra GD" panose="020E0502030308020204" pitchFamily="34" charset="0"/>
              </a:rPr>
              <a:t>Martxoaren</a:t>
            </a:r>
            <a:r>
              <a:rPr lang="es-ES" sz="3600" dirty="0" smtClean="0">
                <a:latin typeface="Maiandra GD" panose="020E0502030308020204" pitchFamily="34" charset="0"/>
              </a:rPr>
              <a:t> 20a. </a:t>
            </a:r>
          </a:p>
          <a:p>
            <a:pPr algn="ctr"/>
            <a:r>
              <a:rPr lang="es-ES" sz="3600" dirty="0" err="1" smtClean="0">
                <a:latin typeface="Maiandra GD" panose="020E0502030308020204" pitchFamily="34" charset="0"/>
              </a:rPr>
              <a:t>Euskal</a:t>
            </a:r>
            <a:r>
              <a:rPr lang="es-ES" sz="3600" dirty="0" smtClean="0">
                <a:latin typeface="Maiandra GD" panose="020E0502030308020204" pitchFamily="34" charset="0"/>
              </a:rPr>
              <a:t> </a:t>
            </a:r>
            <a:r>
              <a:rPr lang="es-ES" sz="3600" dirty="0" err="1" smtClean="0">
                <a:latin typeface="Maiandra GD" panose="020E0502030308020204" pitchFamily="34" charset="0"/>
              </a:rPr>
              <a:t>elizbarrutietako</a:t>
            </a:r>
            <a:r>
              <a:rPr lang="es-ES" sz="3600" dirty="0" smtClean="0">
                <a:latin typeface="Maiandra GD" panose="020E0502030308020204" pitchFamily="34" charset="0"/>
              </a:rPr>
              <a:t> </a:t>
            </a:r>
            <a:r>
              <a:rPr lang="es-ES" sz="3600" dirty="0" err="1" smtClean="0">
                <a:latin typeface="Maiandra GD" panose="020E0502030308020204" pitchFamily="34" charset="0"/>
              </a:rPr>
              <a:t>misioen</a:t>
            </a:r>
            <a:r>
              <a:rPr lang="es-ES" sz="3600" dirty="0" smtClean="0">
                <a:latin typeface="Maiandra GD" panose="020E0502030308020204" pitchFamily="34" charset="0"/>
              </a:rPr>
              <a:t> </a:t>
            </a:r>
            <a:r>
              <a:rPr lang="es-ES" sz="3600" dirty="0" err="1" smtClean="0">
                <a:latin typeface="Maiandra GD" panose="020E0502030308020204" pitchFamily="34" charset="0"/>
              </a:rPr>
              <a:t>kanpaina</a:t>
            </a:r>
            <a:r>
              <a:rPr lang="es-ES" sz="3600" dirty="0" smtClean="0">
                <a:latin typeface="Maiandra GD" panose="020E0502030308020204" pitchFamily="34" charset="0"/>
              </a:rPr>
              <a:t> 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173738"/>
            <a:ext cx="4654573" cy="65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7763"/>
          </a:xfrm>
        </p:spPr>
        <p:txBody>
          <a:bodyPr>
            <a:normAutofit fontScale="90000"/>
          </a:bodyPr>
          <a:lstStyle/>
          <a:p>
            <a:r>
              <a:rPr lang="es-ES" sz="4000" dirty="0">
                <a:latin typeface="Maiandra GD" panose="020E0502030308020204" pitchFamily="34" charset="0"/>
              </a:rPr>
              <a:t>Es tiempo de trabajar por el Reino con brazos abiertos para acoger</a:t>
            </a:r>
            <a:r>
              <a:rPr lang="es-ES" sz="4000" dirty="0" smtClean="0">
                <a:latin typeface="Maiandra GD" panose="020E0502030308020204" pitchFamily="34" charset="0"/>
              </a:rPr>
              <a:t>, </a:t>
            </a:r>
            <a:r>
              <a:rPr lang="es-ES" sz="4000" dirty="0">
                <a:latin typeface="Maiandra GD" panose="020E0502030308020204" pitchFamily="34" charset="0"/>
              </a:rPr>
              <a:t>para construir </a:t>
            </a:r>
            <a:r>
              <a:rPr lang="es-ES" sz="4000" dirty="0" smtClean="0">
                <a:latin typeface="Maiandra GD" panose="020E0502030308020204" pitchFamily="34" charset="0"/>
              </a:rPr>
              <a:t>solidaridad, al </a:t>
            </a:r>
            <a:r>
              <a:rPr lang="es-ES" sz="4000" dirty="0">
                <a:latin typeface="Maiandra GD" panose="020E0502030308020204" pitchFamily="34" charset="0"/>
              </a:rPr>
              <a:t>servicio de las personas mas </a:t>
            </a:r>
            <a:r>
              <a:rPr lang="es-ES" sz="4000" dirty="0" smtClean="0">
                <a:latin typeface="Maiandra GD" panose="020E0502030308020204" pitchFamily="34" charset="0"/>
              </a:rPr>
              <a:t>vulnerables</a:t>
            </a:r>
            <a:endParaRPr lang="es-ES" sz="4000" dirty="0">
              <a:latin typeface="Maiandra GD" panose="020E0502030308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04" y="0"/>
            <a:ext cx="1568196" cy="1001268"/>
          </a:xfrm>
          <a:prstGeom prst="rect">
            <a:avLst/>
          </a:prstGeom>
        </p:spPr>
      </p:pic>
      <p:pic>
        <p:nvPicPr>
          <p:cNvPr id="5" name="4 Imagen" descr="para power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8789" y="2332474"/>
            <a:ext cx="6194839" cy="423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8176" y="2203704"/>
            <a:ext cx="9040368" cy="2403539"/>
          </a:xfrm>
        </p:spPr>
        <p:txBody>
          <a:bodyPr>
            <a:noAutofit/>
          </a:bodyPr>
          <a:lstStyle/>
          <a:p>
            <a:r>
              <a:rPr lang="es-ES" sz="96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/>
            </a:r>
            <a:br>
              <a:rPr lang="es-ES" sz="9600" dirty="0" smtClean="0">
                <a:solidFill>
                  <a:srgbClr val="00B050"/>
                </a:solidFill>
                <a:latin typeface="Maiandra GD" panose="020E0502030308020204" pitchFamily="34" charset="0"/>
              </a:rPr>
            </a:br>
            <a:r>
              <a:rPr lang="es-ES" sz="9600" dirty="0">
                <a:solidFill>
                  <a:srgbClr val="00B050"/>
                </a:solidFill>
                <a:latin typeface="Maiandra GD" panose="020E0502030308020204" pitchFamily="34" charset="0"/>
              </a:rPr>
              <a:t/>
            </a:r>
            <a:br>
              <a:rPr lang="es-ES" sz="9600" dirty="0">
                <a:solidFill>
                  <a:srgbClr val="00B050"/>
                </a:solidFill>
                <a:latin typeface="Maiandra GD" panose="020E0502030308020204" pitchFamily="34" charset="0"/>
              </a:rPr>
            </a:br>
            <a:r>
              <a:rPr lang="es-ES" sz="96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/>
            </a:r>
            <a:br>
              <a:rPr lang="es-ES" sz="9600" dirty="0" smtClean="0">
                <a:solidFill>
                  <a:srgbClr val="00B050"/>
                </a:solidFill>
                <a:latin typeface="Maiandra GD" panose="020E0502030308020204" pitchFamily="34" charset="0"/>
              </a:rPr>
            </a:br>
            <a:r>
              <a:rPr lang="es-ES" sz="96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/>
            </a:r>
            <a:br>
              <a:rPr lang="es-ES" sz="9600" dirty="0" smtClean="0">
                <a:solidFill>
                  <a:srgbClr val="00B050"/>
                </a:solidFill>
                <a:latin typeface="Maiandra GD" panose="020E0502030308020204" pitchFamily="34" charset="0"/>
              </a:rPr>
            </a:br>
            <a:r>
              <a:rPr lang="es-ES" sz="9600" dirty="0">
                <a:solidFill>
                  <a:srgbClr val="00B050"/>
                </a:solidFill>
                <a:latin typeface="Maiandra GD" panose="020E0502030308020204" pitchFamily="34" charset="0"/>
              </a:rPr>
              <a:t/>
            </a:r>
            <a:br>
              <a:rPr lang="es-ES" sz="9600" dirty="0">
                <a:solidFill>
                  <a:srgbClr val="00B050"/>
                </a:solidFill>
                <a:latin typeface="Maiandra GD" panose="020E0502030308020204" pitchFamily="34" charset="0"/>
              </a:rPr>
            </a:br>
            <a:r>
              <a:rPr lang="es-ES" sz="96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/>
            </a:r>
            <a:br>
              <a:rPr lang="es-ES" sz="9600" dirty="0" smtClean="0">
                <a:solidFill>
                  <a:srgbClr val="00B050"/>
                </a:solidFill>
                <a:latin typeface="Maiandra GD" panose="020E0502030308020204" pitchFamily="34" charset="0"/>
              </a:rPr>
            </a:br>
            <a:r>
              <a:rPr lang="es-ES" sz="9600" dirty="0">
                <a:solidFill>
                  <a:srgbClr val="00B050"/>
                </a:solidFill>
                <a:latin typeface="Maiandra GD" panose="020E0502030308020204" pitchFamily="34" charset="0"/>
              </a:rPr>
              <a:t/>
            </a:r>
            <a:br>
              <a:rPr lang="es-ES" sz="9600" dirty="0">
                <a:solidFill>
                  <a:srgbClr val="00B050"/>
                </a:solidFill>
                <a:latin typeface="Maiandra GD" panose="020E0502030308020204" pitchFamily="34" charset="0"/>
              </a:rPr>
            </a:br>
            <a:r>
              <a:rPr lang="es-ES" sz="96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/>
            </a:r>
            <a:br>
              <a:rPr lang="es-ES" sz="9600" dirty="0" smtClean="0">
                <a:solidFill>
                  <a:srgbClr val="00B050"/>
                </a:solidFill>
                <a:latin typeface="Maiandra GD" panose="020E0502030308020204" pitchFamily="34" charset="0"/>
              </a:rPr>
            </a:br>
            <a:r>
              <a:rPr lang="es-ES" sz="9600" dirty="0">
                <a:solidFill>
                  <a:srgbClr val="00B050"/>
                </a:solidFill>
                <a:latin typeface="Maiandra GD" panose="020E0502030308020204" pitchFamily="34" charset="0"/>
              </a:rPr>
              <a:t/>
            </a:r>
            <a:br>
              <a:rPr lang="es-ES" sz="9600" dirty="0">
                <a:solidFill>
                  <a:srgbClr val="00B050"/>
                </a:solidFill>
                <a:latin typeface="Maiandra GD" panose="020E0502030308020204" pitchFamily="34" charset="0"/>
              </a:rPr>
            </a:br>
            <a:r>
              <a:rPr lang="es-ES" sz="96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/>
            </a:r>
            <a:br>
              <a:rPr lang="es-ES" sz="9600" dirty="0" smtClean="0">
                <a:solidFill>
                  <a:srgbClr val="00B050"/>
                </a:solidFill>
                <a:latin typeface="Maiandra GD" panose="020E0502030308020204" pitchFamily="34" charset="0"/>
              </a:rPr>
            </a:br>
            <a:r>
              <a:rPr lang="es-ES" sz="9600" dirty="0">
                <a:solidFill>
                  <a:srgbClr val="00B050"/>
                </a:solidFill>
                <a:latin typeface="Maiandra GD" panose="020E0502030308020204" pitchFamily="34" charset="0"/>
              </a:rPr>
              <a:t/>
            </a:r>
            <a:br>
              <a:rPr lang="es-ES" sz="9600" dirty="0">
                <a:solidFill>
                  <a:srgbClr val="00B050"/>
                </a:solidFill>
                <a:latin typeface="Maiandra GD" panose="020E0502030308020204" pitchFamily="34" charset="0"/>
              </a:rPr>
            </a:br>
            <a:r>
              <a:rPr lang="es-ES" sz="9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</a:t>
            </a:r>
            <a:r>
              <a:rPr lang="es-ES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Cómo?</a:t>
            </a:r>
            <a:br>
              <a:rPr lang="es-ES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ES" sz="9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04" y="0"/>
            <a:ext cx="1568196" cy="10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472" y="365125"/>
            <a:ext cx="10524744" cy="2268347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Abriendo las puertas</a:t>
            </a:r>
            <a:r>
              <a:rPr lang="es-ES" dirty="0">
                <a:latin typeface="Maiandra GD" panose="020E0502030308020204" pitchFamily="34" charset="0"/>
              </a:rPr>
              <a:t> de nuestras comunidades </a:t>
            </a:r>
            <a:r>
              <a:rPr lang="es-ES" b="1" dirty="0">
                <a:latin typeface="Maiandra GD" panose="020E0502030308020204" pitchFamily="34" charset="0"/>
              </a:rPr>
              <a:t>al </a:t>
            </a:r>
            <a:r>
              <a:rPr lang="es-ES" b="1" dirty="0" smtClean="0">
                <a:latin typeface="Maiandra GD" panose="020E0502030308020204" pitchFamily="34" charset="0"/>
              </a:rPr>
              <a:t>mundo</a:t>
            </a:r>
            <a:r>
              <a:rPr lang="es-ES" dirty="0" smtClean="0">
                <a:latin typeface="Maiandra GD" panose="020E0502030308020204" pitchFamily="34" charset="0"/>
              </a:rPr>
              <a:t>, somos </a:t>
            </a:r>
            <a:r>
              <a:rPr lang="es-ES" dirty="0">
                <a:latin typeface="Maiandra GD" panose="020E0502030308020204" pitchFamily="34" charset="0"/>
              </a:rPr>
              <a:t>diócesis misioneras.</a:t>
            </a:r>
            <a:br>
              <a:rPr lang="es-ES" dirty="0">
                <a:latin typeface="Maiandra GD" panose="020E0502030308020204" pitchFamily="34" charset="0"/>
              </a:rPr>
            </a:br>
            <a:endParaRPr lang="es-ES" dirty="0">
              <a:latin typeface="Maiandra GD" panose="020E0502030308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5851" y="2234266"/>
            <a:ext cx="8471681" cy="38282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04" y="0"/>
            <a:ext cx="1568196" cy="10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1480" y="500634"/>
            <a:ext cx="10212324" cy="2388870"/>
          </a:xfrm>
        </p:spPr>
        <p:txBody>
          <a:bodyPr>
            <a:normAutofit fontScale="90000"/>
          </a:bodyPr>
          <a:lstStyle/>
          <a:p>
            <a:r>
              <a:rPr lang="es-ES" sz="900" b="1" dirty="0" smtClean="0">
                <a:latin typeface="Maiandra GD" panose="020E0502030308020204" pitchFamily="34" charset="0"/>
              </a:rPr>
              <a:t/>
            </a:r>
            <a:br>
              <a:rPr lang="es-ES" sz="900" b="1" dirty="0" smtClean="0">
                <a:latin typeface="Maiandra GD" panose="020E0502030308020204" pitchFamily="34" charset="0"/>
              </a:rPr>
            </a:br>
            <a:r>
              <a:rPr lang="es-ES" sz="4000" b="1" dirty="0" smtClean="0">
                <a:latin typeface="Maiandra GD" panose="020E0502030308020204" pitchFamily="34" charset="0"/>
              </a:rPr>
              <a:t>Escuchando </a:t>
            </a:r>
            <a:r>
              <a:rPr lang="es-ES" sz="4000" b="1" dirty="0">
                <a:latin typeface="Maiandra GD" panose="020E0502030308020204" pitchFamily="34" charset="0"/>
              </a:rPr>
              <a:t>el clamor</a:t>
            </a:r>
            <a:r>
              <a:rPr lang="es-ES" sz="4000" dirty="0">
                <a:latin typeface="Maiandra GD" panose="020E0502030308020204" pitchFamily="34" charset="0"/>
              </a:rPr>
              <a:t>, la llamada de las personas que sufren pobreza, injusticia, </a:t>
            </a:r>
            <a:r>
              <a:rPr lang="es-ES" sz="4000" dirty="0" smtClean="0">
                <a:latin typeface="Maiandra GD" panose="020E0502030308020204" pitchFamily="34" charset="0"/>
              </a:rPr>
              <a:t>desigualdad…, al </a:t>
            </a:r>
            <a:r>
              <a:rPr lang="es-ES" sz="4000" dirty="0">
                <a:latin typeface="Maiandra GD" panose="020E0502030308020204" pitchFamily="34" charset="0"/>
              </a:rPr>
              <a:t>soplo del espíritu </a:t>
            </a:r>
            <a:r>
              <a:rPr lang="es-ES" dirty="0">
                <a:latin typeface="Maiandra GD" panose="020E0502030308020204" pitchFamily="34" charset="0"/>
              </a:rPr>
              <a:t/>
            </a:r>
            <a:br>
              <a:rPr lang="es-ES" dirty="0">
                <a:latin typeface="Maiandra GD" panose="020E0502030308020204" pitchFamily="34" charset="0"/>
              </a:rPr>
            </a:br>
            <a:endParaRPr lang="es-ES" dirty="0">
              <a:latin typeface="Maiandra GD" panose="020E0502030308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04" y="-35477"/>
            <a:ext cx="1568196" cy="100126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49224" y="5691157"/>
            <a:ext cx="10552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i="1" dirty="0">
                <a:latin typeface="Maiandra GD" panose="020E0502030308020204" pitchFamily="34" charset="0"/>
              </a:rPr>
              <a:t>Cuando lo hicieron con alguno de estos, mis hermanos más pequeños, conmigo lo hicieron Mt 25, 40.  </a:t>
            </a:r>
            <a:endParaRPr lang="es-ES" sz="2800" dirty="0">
              <a:latin typeface="Maiandra GD" panose="020E0502030308020204" pitchFamily="34" charset="0"/>
            </a:endParaRPr>
          </a:p>
        </p:txBody>
      </p:sp>
      <p:pic>
        <p:nvPicPr>
          <p:cNvPr id="6" name="5 Imagen" descr="para power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0166" y="2019146"/>
            <a:ext cx="5139605" cy="35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616" y="283464"/>
            <a:ext cx="11164824" cy="1847088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latin typeface="Maiandra GD" panose="020E0502030308020204" pitchFamily="34" charset="0"/>
              </a:rPr>
              <a:t>Estando dispuestas a salir, a ponernos en marcha </a:t>
            </a:r>
            <a:r>
              <a:rPr lang="es-ES" sz="3200" dirty="0">
                <a:latin typeface="Maiandra GD" panose="020E0502030308020204" pitchFamily="34" charset="0"/>
              </a:rPr>
              <a:t>y </a:t>
            </a:r>
            <a:r>
              <a:rPr lang="es-ES" sz="3200" dirty="0" smtClean="0">
                <a:latin typeface="Maiandra GD" panose="020E0502030308020204" pitchFamily="34" charset="0"/>
              </a:rPr>
              <a:t> </a:t>
            </a:r>
            <a:r>
              <a:rPr lang="es-ES" sz="3200" b="1" dirty="0" smtClean="0">
                <a:latin typeface="Maiandra GD" panose="020E0502030308020204" pitchFamily="34" charset="0"/>
              </a:rPr>
              <a:t>comprometernos</a:t>
            </a:r>
            <a:r>
              <a:rPr lang="es-ES" sz="3200" dirty="0" smtClean="0">
                <a:latin typeface="Maiandra GD" panose="020E0502030308020204" pitchFamily="34" charset="0"/>
              </a:rPr>
              <a:t> en </a:t>
            </a:r>
            <a:r>
              <a:rPr lang="es-ES" sz="3200" dirty="0">
                <a:latin typeface="Maiandra GD" panose="020E0502030308020204" pitchFamily="34" charset="0"/>
              </a:rPr>
              <a:t>la construcción de un mundo, casa común, </a:t>
            </a:r>
            <a:r>
              <a:rPr lang="es-ES" sz="3200" dirty="0" smtClean="0">
                <a:latin typeface="Maiandra GD" panose="020E0502030308020204" pitchFamily="34" charset="0"/>
              </a:rPr>
              <a:t>que camina </a:t>
            </a:r>
            <a:r>
              <a:rPr lang="es-ES" sz="3200" dirty="0">
                <a:latin typeface="Maiandra GD" panose="020E0502030308020204" pitchFamily="34" charset="0"/>
              </a:rPr>
              <a:t>hacia una nueva humanidad.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04" y="0"/>
            <a:ext cx="1568196" cy="1001268"/>
          </a:xfrm>
          <a:prstGeom prst="rect">
            <a:avLst/>
          </a:prstGeom>
        </p:spPr>
      </p:pic>
      <p:pic>
        <p:nvPicPr>
          <p:cNvPr id="6" name="5 Imagen" descr="power 1 cop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1272" y="2277462"/>
            <a:ext cx="6886638" cy="375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630936"/>
            <a:ext cx="10603992" cy="254203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atin typeface="Maiandra GD" panose="020E0502030308020204" pitchFamily="34" charset="0"/>
              </a:rPr>
              <a:t/>
            </a:r>
            <a:br>
              <a:rPr lang="es-ES" b="1" dirty="0" smtClean="0">
                <a:latin typeface="Maiandra GD" panose="020E0502030308020204" pitchFamily="34" charset="0"/>
              </a:rPr>
            </a:br>
            <a:r>
              <a:rPr lang="es-ES" b="1" dirty="0" smtClean="0">
                <a:latin typeface="Maiandra GD" panose="020E0502030308020204" pitchFamily="34" charset="0"/>
              </a:rPr>
              <a:t>Siendo </a:t>
            </a:r>
            <a:r>
              <a:rPr lang="es-ES" b="1" dirty="0">
                <a:latin typeface="Maiandra GD" panose="020E0502030308020204" pitchFamily="34" charset="0"/>
              </a:rPr>
              <a:t>testigos</a:t>
            </a:r>
            <a:r>
              <a:rPr lang="es-ES" dirty="0">
                <a:latin typeface="Maiandra GD" panose="020E0502030308020204" pitchFamily="34" charset="0"/>
              </a:rPr>
              <a:t> del Amor de Dios en </a:t>
            </a:r>
            <a:r>
              <a:rPr lang="es-ES" dirty="0" smtClean="0">
                <a:latin typeface="Maiandra GD" panose="020E0502030308020204" pitchFamily="34" charset="0"/>
              </a:rPr>
              <a:t>cada persona, en cada pueblo, en cada cultura</a:t>
            </a:r>
            <a:br>
              <a:rPr lang="es-ES" dirty="0" smtClean="0">
                <a:latin typeface="Maiandra GD" panose="020E0502030308020204" pitchFamily="34" charset="0"/>
              </a:rPr>
            </a:br>
            <a:r>
              <a:rPr lang="es-ES" sz="1600" dirty="0" smtClean="0">
                <a:latin typeface="Maiandra GD" panose="020E0502030308020204" pitchFamily="34" charset="0"/>
              </a:rPr>
              <a:t/>
            </a:r>
            <a:br>
              <a:rPr lang="es-ES" sz="1600" dirty="0" smtClean="0">
                <a:latin typeface="Maiandra GD" panose="020E0502030308020204" pitchFamily="34" charset="0"/>
              </a:rPr>
            </a:br>
            <a:r>
              <a:rPr lang="es-ES" sz="1600" dirty="0" smtClean="0">
                <a:latin typeface="Maiandra GD" panose="020E0502030308020204" pitchFamily="34" charset="0"/>
              </a:rPr>
              <a:t/>
            </a:r>
            <a:br>
              <a:rPr lang="es-ES" sz="1600" dirty="0" smtClean="0">
                <a:latin typeface="Maiandra GD" panose="020E0502030308020204" pitchFamily="34" charset="0"/>
              </a:rPr>
            </a:br>
            <a:r>
              <a:rPr lang="es-ES" sz="5300" dirty="0" smtClean="0">
                <a:latin typeface="Maiandra GD" panose="020E0502030308020204" pitchFamily="34" charset="0"/>
              </a:rPr>
              <a:t>¡</a:t>
            </a:r>
            <a:r>
              <a:rPr lang="es-ES" sz="5300" b="1" dirty="0">
                <a:latin typeface="Maiandra GD" panose="020E0502030308020204" pitchFamily="34" charset="0"/>
              </a:rPr>
              <a:t>Llenándonos de Esperanza</a:t>
            </a:r>
            <a:r>
              <a:rPr lang="es-ES" sz="5300" dirty="0">
                <a:latin typeface="Maiandra GD" panose="020E0502030308020204" pitchFamily="34" charset="0"/>
              </a:rPr>
              <a:t>! </a:t>
            </a:r>
            <a:r>
              <a:rPr lang="es-ES" dirty="0">
                <a:latin typeface="Maiandra GD" panose="020E0502030308020204" pitchFamily="34" charset="0"/>
              </a:rPr>
              <a:t/>
            </a:r>
            <a:br>
              <a:rPr lang="es-ES" dirty="0">
                <a:latin typeface="Maiandra GD" panose="020E0502030308020204" pitchFamily="34" charset="0"/>
              </a:rPr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09" y="3246120"/>
            <a:ext cx="11367174" cy="25420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04" y="0"/>
            <a:ext cx="1568196" cy="10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55264" y="1609343"/>
            <a:ext cx="54955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Necesitamos más manos que nos ayuden a mantener vivo este compromiso misionero</a:t>
            </a:r>
            <a:r>
              <a:rPr lang="es-ES" sz="2800" dirty="0">
                <a:latin typeface="Maiandra GD" panose="020E0502030308020204" pitchFamily="34" charset="0"/>
              </a:rPr>
              <a:t>.  Personas que abran los oídos a la llamada misionera y se sumen a esta tarea que desde hace más de 70 años ha configurado la esencia de las tres diócesis vascas</a:t>
            </a:r>
            <a:r>
              <a:rPr lang="es-ES" sz="3200" dirty="0">
                <a:latin typeface="Maiandra GD" panose="020E0502030308020204" pitchFamily="34" charset="0"/>
              </a:rPr>
              <a:t>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299" y="1796796"/>
            <a:ext cx="2709165" cy="30873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" y="1705356"/>
            <a:ext cx="2599944" cy="33433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04" y="0"/>
            <a:ext cx="1568196" cy="10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" y="2788920"/>
            <a:ext cx="7434072" cy="178308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 smtClean="0">
                <a:latin typeface="Maiandra GD" panose="020E0502030308020204" pitchFamily="34" charset="0"/>
              </a:rPr>
              <a:t>Renovemos nuestro </a:t>
            </a:r>
            <a:r>
              <a:rPr lang="es-ES" sz="3600" b="1" dirty="0">
                <a:latin typeface="Maiandra GD" panose="020E0502030308020204" pitchFamily="34" charset="0"/>
              </a:rPr>
              <a:t>compromiso</a:t>
            </a:r>
            <a:r>
              <a:rPr lang="es-ES" sz="3600" dirty="0">
                <a:latin typeface="Maiandra GD" panose="020E0502030308020204" pitchFamily="34" charset="0"/>
              </a:rPr>
              <a:t> con el mundo, </a:t>
            </a:r>
            <a:r>
              <a:rPr lang="es-ES" sz="3600" dirty="0" smtClean="0">
                <a:latin typeface="Maiandra GD" panose="020E0502030308020204" pitchFamily="34" charset="0"/>
              </a:rPr>
              <a:t>con </a:t>
            </a:r>
            <a:r>
              <a:rPr lang="es-ES" sz="3600" dirty="0">
                <a:latin typeface="Maiandra GD" panose="020E0502030308020204" pitchFamily="34" charset="0"/>
              </a:rPr>
              <a:t>las personas empobrecidas, con la solidaridad, con el Reino de Dios, con la vida.  </a:t>
            </a:r>
            <a:r>
              <a:rPr lang="es-ES" sz="3600" dirty="0" smtClean="0">
                <a:latin typeface="Maiandra GD" panose="020E0502030308020204" pitchFamily="34" charset="0"/>
              </a:rPr>
              <a:t/>
            </a:r>
            <a:br>
              <a:rPr lang="es-ES" sz="3600" dirty="0" smtClean="0">
                <a:latin typeface="Maiandra GD" panose="020E0502030308020204" pitchFamily="34" charset="0"/>
              </a:rPr>
            </a:br>
            <a:r>
              <a:rPr lang="es-ES" sz="3600" dirty="0" smtClean="0">
                <a:latin typeface="Maiandra GD" panose="020E0502030308020204" pitchFamily="34" charset="0"/>
              </a:rPr>
              <a:t/>
            </a:r>
            <a:br>
              <a:rPr lang="es-ES" sz="3600" dirty="0" smtClean="0">
                <a:latin typeface="Maiandra GD" panose="020E0502030308020204" pitchFamily="34" charset="0"/>
              </a:rPr>
            </a:br>
            <a:r>
              <a:rPr lang="es-ES" sz="3600" dirty="0" smtClean="0">
                <a:latin typeface="Maiandra GD" panose="020E0502030308020204" pitchFamily="34" charset="0"/>
              </a:rPr>
              <a:t>Es </a:t>
            </a:r>
            <a:r>
              <a:rPr lang="es-ES" sz="3600" dirty="0">
                <a:latin typeface="Maiandra GD" panose="020E0502030308020204" pitchFamily="34" charset="0"/>
              </a:rPr>
              <a:t>hora de renovar nuestro compromiso misionero. </a:t>
            </a:r>
            <a:br>
              <a:rPr lang="es-ES" sz="3600" dirty="0">
                <a:latin typeface="Maiandra GD" panose="020E0502030308020204" pitchFamily="34" charset="0"/>
              </a:rPr>
            </a:br>
            <a:r>
              <a:rPr lang="es-ES" sz="3600" dirty="0">
                <a:latin typeface="Maiandra GD" panose="020E0502030308020204" pitchFamily="34" charset="0"/>
              </a:rPr>
              <a:t/>
            </a:r>
            <a:br>
              <a:rPr lang="es-ES" sz="3600" dirty="0">
                <a:latin typeface="Maiandra GD" panose="020E0502030308020204" pitchFamily="34" charset="0"/>
              </a:rPr>
            </a:br>
            <a:endParaRPr lang="es-ES" sz="3600" dirty="0">
              <a:latin typeface="Maiandra GD" panose="020E0502030308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4" y="201168"/>
            <a:ext cx="4508269" cy="637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80160" y="521208"/>
            <a:ext cx="8887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La Misión es reconocer la dignidad de todas las personas, es optar por los empobrecidos de la tierra, es construir fraternidad”. </a:t>
            </a:r>
            <a:r>
              <a:rPr lang="es-ES" sz="2400" b="1" dirty="0">
                <a:solidFill>
                  <a:srgbClr val="00B050"/>
                </a:solidFill>
                <a:latin typeface="Maiandra GD" panose="020E0502030308020204" pitchFamily="34" charset="0"/>
              </a:rPr>
              <a:t>(</a:t>
            </a:r>
            <a:r>
              <a:rPr lang="es-ES" sz="2400" b="1" i="1" dirty="0" err="1" smtClean="0">
                <a:solidFill>
                  <a:srgbClr val="00B050"/>
                </a:solidFill>
                <a:latin typeface="Maiandra GD" panose="020E0502030308020204" pitchFamily="34" charset="0"/>
              </a:rPr>
              <a:t>Fratelli</a:t>
            </a:r>
            <a:r>
              <a:rPr lang="es-ES" sz="2400" b="1" i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 </a:t>
            </a:r>
            <a:r>
              <a:rPr lang="es-ES" sz="2400" b="1" i="1" dirty="0" err="1" smtClean="0">
                <a:solidFill>
                  <a:srgbClr val="00B050"/>
                </a:solidFill>
                <a:latin typeface="Maiandra GD" panose="020E0502030308020204" pitchFamily="34" charset="0"/>
              </a:rPr>
              <a:t>Tutti</a:t>
            </a:r>
            <a:r>
              <a:rPr lang="es-ES" sz="2400" b="1" i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 Papa Francisco)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-</a:t>
            </a:r>
            <a:r>
              <a:rPr lang="es-ES" sz="2400" dirty="0">
                <a:latin typeface="Maiandra GD" panose="020E0502030308020204" pitchFamily="34" charset="0"/>
              </a:rPr>
              <a:t>Dios sigue llamando a personas que </a:t>
            </a:r>
            <a:r>
              <a:rPr lang="es-ES" sz="2400" dirty="0" smtClean="0">
                <a:latin typeface="Maiandra GD" panose="020E0502030308020204" pitchFamily="34" charset="0"/>
              </a:rPr>
              <a:t>quieran salir a compartir </a:t>
            </a:r>
            <a:r>
              <a:rPr lang="es-ES" sz="2400" dirty="0">
                <a:latin typeface="Maiandra GD" panose="020E0502030308020204" pitchFamily="34" charset="0"/>
              </a:rPr>
              <a:t>la fe en otros contextos, en otras realidades. Una llamada no impide </a:t>
            </a:r>
            <a:r>
              <a:rPr lang="es-ES" sz="2400" dirty="0" smtClean="0">
                <a:latin typeface="Maiandra GD" panose="020E0502030308020204" pitchFamily="34" charset="0"/>
              </a:rPr>
              <a:t>otras. Todas son necesarias. “La </a:t>
            </a:r>
            <a:r>
              <a:rPr lang="es-ES" sz="2400" dirty="0" err="1" smtClean="0">
                <a:latin typeface="Maiandra GD" panose="020E0502030308020204" pitchFamily="34" charset="0"/>
              </a:rPr>
              <a:t>miés</a:t>
            </a:r>
            <a:r>
              <a:rPr lang="es-ES" sz="2400" dirty="0" smtClean="0">
                <a:latin typeface="Maiandra GD" panose="020E0502030308020204" pitchFamily="34" charset="0"/>
              </a:rPr>
              <a:t> </a:t>
            </a:r>
            <a:r>
              <a:rPr lang="es-ES" sz="2400" dirty="0">
                <a:latin typeface="Maiandra GD" panose="020E0502030308020204" pitchFamily="34" charset="0"/>
              </a:rPr>
              <a:t>es mucha y los obreros </a:t>
            </a:r>
            <a:r>
              <a:rPr lang="es-ES" sz="2400" dirty="0" smtClean="0">
                <a:latin typeface="Maiandra GD" panose="020E0502030308020204" pitchFamily="34" charset="0"/>
              </a:rPr>
              <a:t>pocos” </a:t>
            </a:r>
            <a:r>
              <a:rPr lang="es-ES" i="1" dirty="0" smtClean="0">
                <a:latin typeface="Maiandra GD" panose="020E0502030308020204" pitchFamily="34" charset="0"/>
              </a:rPr>
              <a:t>(Mt 9, 35-38)</a:t>
            </a:r>
            <a:endParaRPr lang="es-ES" i="1" dirty="0">
              <a:latin typeface="Maiandra GD" panose="020E0502030308020204" pitchFamily="34" charset="0"/>
            </a:endParaRPr>
          </a:p>
          <a:p>
            <a:endParaRPr lang="es-ES" sz="4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04" y="0"/>
            <a:ext cx="1568196" cy="10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47472" y="475488"/>
            <a:ext cx="1121968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sz="800" dirty="0" smtClean="0">
              <a:latin typeface="Maiandra GD" panose="020E0502030308020204" pitchFamily="34" charset="0"/>
            </a:endParaRPr>
          </a:p>
          <a:p>
            <a:r>
              <a:rPr lang="es-ES" sz="2000" dirty="0" smtClean="0">
                <a:latin typeface="Maiandra GD" panose="020E0502030308020204" pitchFamily="34" charset="0"/>
              </a:rPr>
              <a:t>Misiones </a:t>
            </a:r>
            <a:r>
              <a:rPr lang="es-ES" sz="2000" dirty="0">
                <a:latin typeface="Maiandra GD" panose="020E0502030308020204" pitchFamily="34" charset="0"/>
              </a:rPr>
              <a:t>diocesanas vascas es el compromiso de nuestras diócesis para encauzar la cooperación misionera con otras iglesias </a:t>
            </a:r>
            <a:r>
              <a:rPr lang="es-ES" sz="2000" dirty="0" smtClean="0">
                <a:latin typeface="Maiandra GD" panose="020E0502030308020204" pitchFamily="34" charset="0"/>
              </a:rPr>
              <a:t>hermanas </a:t>
            </a:r>
            <a:r>
              <a:rPr lang="es-ES" sz="2000" dirty="0">
                <a:latin typeface="Maiandra GD" panose="020E0502030308020204" pitchFamily="34" charset="0"/>
              </a:rPr>
              <a:t>y suscitar vocaciones a la solidaridad y a la </a:t>
            </a:r>
            <a:r>
              <a:rPr lang="es-ES" sz="2000" dirty="0" smtClean="0">
                <a:latin typeface="Maiandra GD" panose="020E0502030308020204" pitchFamily="34" charset="0"/>
              </a:rPr>
              <a:t>misión por medio de  la • </a:t>
            </a:r>
            <a:r>
              <a:rPr lang="es-ES" sz="2000" dirty="0">
                <a:latin typeface="Maiandra GD" panose="020E0502030308020204" pitchFamily="34" charset="0"/>
              </a:rPr>
              <a:t>Animación misionera • </a:t>
            </a:r>
            <a:r>
              <a:rPr lang="es-ES" sz="2000" dirty="0" smtClean="0">
                <a:latin typeface="Maiandra GD" panose="020E0502030308020204" pitchFamily="34" charset="0"/>
              </a:rPr>
              <a:t>las campañas </a:t>
            </a:r>
            <a:r>
              <a:rPr lang="es-ES" sz="2000" dirty="0">
                <a:latin typeface="Maiandra GD" panose="020E0502030308020204" pitchFamily="34" charset="0"/>
              </a:rPr>
              <a:t>de sensibilización </a:t>
            </a:r>
            <a:r>
              <a:rPr lang="es-ES" sz="2000" dirty="0" smtClean="0">
                <a:latin typeface="Maiandra GD" panose="020E0502030308020204" pitchFamily="34" charset="0"/>
              </a:rPr>
              <a:t> • la formación, discernimiento y envío de misioneras y misioneros </a:t>
            </a:r>
            <a:r>
              <a:rPr lang="es-ES" sz="2000" dirty="0">
                <a:latin typeface="Maiandra GD" panose="020E0502030308020204" pitchFamily="34" charset="0"/>
              </a:rPr>
              <a:t>•</a:t>
            </a:r>
            <a:r>
              <a:rPr lang="es-ES" sz="2000" dirty="0" smtClean="0">
                <a:latin typeface="Maiandra GD" panose="020E0502030308020204" pitchFamily="34" charset="0"/>
              </a:rPr>
              <a:t> los convenios de colaboración </a:t>
            </a:r>
            <a:r>
              <a:rPr lang="es-ES" sz="2000" dirty="0">
                <a:latin typeface="Maiandra GD" panose="020E0502030308020204" pitchFamily="34" charset="0"/>
              </a:rPr>
              <a:t>entre iglesias. • </a:t>
            </a:r>
            <a:r>
              <a:rPr lang="es-ES" sz="2000" dirty="0" smtClean="0">
                <a:latin typeface="Maiandra GD" panose="020E0502030308020204" pitchFamily="34" charset="0"/>
              </a:rPr>
              <a:t>los proyectos </a:t>
            </a:r>
            <a:r>
              <a:rPr lang="es-ES" sz="2000" dirty="0">
                <a:latin typeface="Maiandra GD" panose="020E0502030308020204" pitchFamily="34" charset="0"/>
              </a:rPr>
              <a:t>solidarios </a:t>
            </a:r>
            <a:r>
              <a:rPr lang="es-ES" sz="2000" dirty="0" smtClean="0">
                <a:latin typeface="Maiandra GD" panose="020E0502030308020204" pitchFamily="34" charset="0"/>
              </a:rPr>
              <a:t>• las  pequeñas experiencias misioneras </a:t>
            </a:r>
            <a:r>
              <a:rPr lang="es-ES" sz="2000" dirty="0">
                <a:latin typeface="Maiandra GD" panose="020E0502030308020204" pitchFamily="34" charset="0"/>
              </a:rPr>
              <a:t>• </a:t>
            </a:r>
            <a:r>
              <a:rPr lang="es-ES" sz="2000" dirty="0" smtClean="0">
                <a:latin typeface="Maiandra GD" panose="020E0502030308020204" pitchFamily="34" charset="0"/>
              </a:rPr>
              <a:t>las publicaciones.. </a:t>
            </a:r>
          </a:p>
          <a:p>
            <a:pPr algn="ctr"/>
            <a:endParaRPr lang="es-ES" sz="2000" dirty="0" smtClean="0">
              <a:latin typeface="Maiandra GD" panose="020E0502030308020204" pitchFamily="34" charset="0"/>
            </a:endParaRPr>
          </a:p>
          <a:p>
            <a:pPr algn="ctr"/>
            <a:r>
              <a:rPr lang="es-ES" sz="2000" dirty="0" smtClean="0">
                <a:latin typeface="Maiandra GD" panose="020E0502030308020204" pitchFamily="34" charset="0"/>
              </a:rPr>
              <a:t>¡¡Te invitamos a participar!!</a:t>
            </a:r>
            <a:endParaRPr lang="es-ES" sz="2000" dirty="0">
              <a:latin typeface="Maiandra GD" panose="020E0502030308020204" pitchFamily="34" charset="0"/>
            </a:endParaRPr>
          </a:p>
          <a:p>
            <a:endParaRPr lang="es-ES" sz="2000" dirty="0" smtClean="0">
              <a:latin typeface="Maiandra GD" panose="020E0502030308020204" pitchFamily="34" charset="0"/>
            </a:endParaRPr>
          </a:p>
          <a:p>
            <a:r>
              <a:rPr lang="es-ES" sz="2000" dirty="0" smtClean="0">
                <a:latin typeface="Maiandra GD" panose="020E0502030308020204" pitchFamily="34" charset="0"/>
              </a:rPr>
              <a:t>Cómo podemos colaborar:</a:t>
            </a:r>
          </a:p>
          <a:p>
            <a:r>
              <a:rPr lang="es-ES" sz="2000" dirty="0" smtClean="0">
                <a:latin typeface="Maiandra GD" panose="020E0502030308020204" pitchFamily="34" charset="0"/>
              </a:rPr>
              <a:t>• Participando en tu parroquia en grupos misioneros (Ponte en contacto con la delegación de Misiones)• Con la suscripción a la revista </a:t>
            </a:r>
            <a:r>
              <a:rPr lang="es-ES" sz="2000" dirty="0">
                <a:latin typeface="Maiandra GD" panose="020E0502030308020204" pitchFamily="34" charset="0"/>
              </a:rPr>
              <a:t>misionera “Los Ríos”. Es nuestra publicación cuatrimestral de información y sensibilización </a:t>
            </a:r>
            <a:r>
              <a:rPr lang="es-ES" sz="2000" dirty="0" smtClean="0">
                <a:latin typeface="Maiandra GD" panose="020E0502030308020204" pitchFamily="34" charset="0"/>
              </a:rPr>
              <a:t>misionera</a:t>
            </a:r>
            <a:r>
              <a:rPr lang="es-ES" sz="2000" dirty="0">
                <a:latin typeface="Maiandra GD" panose="020E0502030308020204" pitchFamily="34" charset="0"/>
              </a:rPr>
              <a:t>. </a:t>
            </a:r>
            <a:r>
              <a:rPr lang="es-ES" sz="2000" dirty="0" smtClean="0">
                <a:latin typeface="Maiandra GD" panose="020E0502030308020204" pitchFamily="34" charset="0"/>
              </a:rPr>
              <a:t>• </a:t>
            </a:r>
            <a:r>
              <a:rPr lang="es-ES" sz="2000" dirty="0">
                <a:latin typeface="Maiandra GD" panose="020E0502030308020204" pitchFamily="34" charset="0"/>
              </a:rPr>
              <a:t>C</a:t>
            </a:r>
            <a:r>
              <a:rPr lang="es-ES" sz="2000" dirty="0" smtClean="0">
                <a:latin typeface="Maiandra GD" panose="020E0502030308020204" pitchFamily="34" charset="0"/>
              </a:rPr>
              <a:t>olaborando en la colecta del día </a:t>
            </a:r>
            <a:r>
              <a:rPr lang="es-ES" sz="2000" dirty="0">
                <a:latin typeface="Maiandra GD" panose="020E0502030308020204" pitchFamily="34" charset="0"/>
              </a:rPr>
              <a:t>de Misiones </a:t>
            </a:r>
            <a:r>
              <a:rPr lang="es-ES" sz="2000" dirty="0" smtClean="0">
                <a:latin typeface="Maiandra GD" panose="020E0502030308020204" pitchFamily="34" charset="0"/>
              </a:rPr>
              <a:t>Diocesanas, día </a:t>
            </a:r>
            <a:r>
              <a:rPr lang="es-ES" sz="2000" dirty="0">
                <a:latin typeface="Maiandra GD" panose="020E0502030308020204" pitchFamily="34" charset="0"/>
              </a:rPr>
              <a:t>de San </a:t>
            </a:r>
            <a:r>
              <a:rPr lang="es-ES" sz="2000" dirty="0" smtClean="0">
                <a:latin typeface="Maiandra GD" panose="020E0502030308020204" pitchFamily="34" charset="0"/>
              </a:rPr>
              <a:t>José. </a:t>
            </a:r>
            <a:endParaRPr lang="es-ES" sz="2000" dirty="0">
              <a:latin typeface="Maiandra GD" panose="020E0502030308020204" pitchFamily="34" charset="0"/>
            </a:endParaRPr>
          </a:p>
          <a:p>
            <a:r>
              <a:rPr lang="es-ES" sz="2000" dirty="0">
                <a:latin typeface="Maiandra GD" panose="020E0502030308020204" pitchFamily="34" charset="0"/>
              </a:rPr>
              <a:t>• Con </a:t>
            </a:r>
            <a:r>
              <a:rPr lang="es-ES" sz="2000" dirty="0" smtClean="0">
                <a:latin typeface="Maiandra GD" panose="020E0502030308020204" pitchFamily="34" charset="0"/>
              </a:rPr>
              <a:t>donativos o como las personas </a:t>
            </a:r>
            <a:r>
              <a:rPr lang="es-ES" sz="2000" dirty="0">
                <a:latin typeface="Maiandra GD" panose="020E0502030308020204" pitchFamily="34" charset="0"/>
              </a:rPr>
              <a:t>que solidariamente </a:t>
            </a:r>
            <a:r>
              <a:rPr lang="es-ES" sz="2000" dirty="0" smtClean="0">
                <a:latin typeface="Maiandra GD" panose="020E0502030308020204" pitchFamily="34" charset="0"/>
              </a:rPr>
              <a:t>comparten su legado.</a:t>
            </a:r>
          </a:p>
          <a:p>
            <a:pPr algn="ctr"/>
            <a:endParaRPr lang="es-ES" sz="2000" dirty="0" smtClean="0">
              <a:latin typeface="Maiandra GD" panose="020E0502030308020204" pitchFamily="34" charset="0"/>
            </a:endParaRPr>
          </a:p>
          <a:p>
            <a:pPr algn="ctr"/>
            <a:r>
              <a:rPr lang="es-ES" sz="4800" b="1" dirty="0" err="1" smtClean="0">
                <a:solidFill>
                  <a:srgbClr val="00B050"/>
                </a:solidFill>
                <a:latin typeface="Maiandra GD" panose="020E0502030308020204" pitchFamily="34" charset="0"/>
              </a:rPr>
              <a:t>Konpromisoa</a:t>
            </a:r>
            <a:r>
              <a:rPr lang="es-ES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 </a:t>
            </a:r>
            <a:r>
              <a:rPr lang="es-ES" sz="4800" b="1" dirty="0" err="1" smtClean="0">
                <a:solidFill>
                  <a:srgbClr val="00B050"/>
                </a:solidFill>
                <a:latin typeface="Maiandra GD" panose="020E0502030308020204" pitchFamily="34" charset="0"/>
              </a:rPr>
              <a:t>berrituz</a:t>
            </a:r>
            <a:endParaRPr lang="es-ES" sz="4800" b="1" dirty="0" smtClean="0">
              <a:solidFill>
                <a:srgbClr val="00B050"/>
              </a:solidFill>
              <a:latin typeface="Maiandra GD" panose="020E0502030308020204" pitchFamily="34" charset="0"/>
            </a:endParaRPr>
          </a:p>
          <a:p>
            <a:r>
              <a:rPr lang="es-ES" dirty="0" smtClean="0">
                <a:latin typeface="Maiandra GD" panose="020E0502030308020204" pitchFamily="34" charset="0"/>
              </a:rPr>
              <a:t> </a:t>
            </a:r>
            <a:endParaRPr lang="es-ES" dirty="0">
              <a:latin typeface="Maiandra GD" panose="020E0502030308020204" pitchFamily="34" charset="0"/>
            </a:endParaRPr>
          </a:p>
          <a:p>
            <a:endParaRPr lang="es-ES" dirty="0">
              <a:latin typeface="Maiandra GD" panose="020E0502030308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04" y="-25146"/>
            <a:ext cx="1568196" cy="10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2336" y="466344"/>
            <a:ext cx="9518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885825" algn="l"/>
              </a:tabLst>
            </a:pPr>
            <a:r>
              <a:rPr lang="es-ES" sz="24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S" sz="2400" dirty="0" smtClean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s-ES" sz="24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pandemia nos ha obligado a estar </a:t>
            </a:r>
            <a:r>
              <a:rPr lang="es-ES" sz="2400" dirty="0" smtClean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encerrados, </a:t>
            </a:r>
            <a:r>
              <a:rPr lang="es-ES" sz="24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privados del contacto </a:t>
            </a:r>
            <a:r>
              <a:rPr lang="es-ES" sz="2400" dirty="0" smtClean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S" sz="24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afecto de las personas queridas. Nos hemos sentido vulnerables y hemos tenido miedo</a:t>
            </a:r>
            <a:r>
              <a:rPr lang="es-ES" sz="2400" dirty="0" smtClean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1755" y="1828322"/>
            <a:ext cx="4776533" cy="358492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92024" y="5678424"/>
            <a:ext cx="1125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Poco a poco, parece que estamos superando esta </a:t>
            </a:r>
            <a:r>
              <a:rPr lang="es-ES" sz="2400" dirty="0" smtClean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situación, pero... </a:t>
            </a:r>
          </a:p>
        </p:txBody>
      </p:sp>
      <p:pic>
        <p:nvPicPr>
          <p:cNvPr id="8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906" y="1828322"/>
            <a:ext cx="5828487" cy="35849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04" y="-25146"/>
            <a:ext cx="1568196" cy="10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934456" y="1001268"/>
            <a:ext cx="58155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COLABORA</a:t>
            </a:r>
          </a:p>
          <a:p>
            <a:endParaRPr lang="es-ES" dirty="0" smtClean="0">
              <a:latin typeface="Maiandra GD" panose="020E0502030308020204" pitchFamily="34" charset="0"/>
            </a:endParaRPr>
          </a:p>
          <a:p>
            <a:pPr algn="ctr"/>
            <a:r>
              <a:rPr lang="es-ES" sz="1600" b="1" dirty="0" smtClean="0">
                <a:latin typeface="Maiandra GD" panose="020E0502030308020204" pitchFamily="34" charset="0"/>
              </a:rPr>
              <a:t>BILBAO</a:t>
            </a:r>
            <a:r>
              <a:rPr lang="es-ES" sz="1600" dirty="0" smtClean="0">
                <a:latin typeface="Maiandra GD" panose="020E0502030308020204" pitchFamily="34" charset="0"/>
              </a:rPr>
              <a:t> </a:t>
            </a:r>
            <a:r>
              <a:rPr lang="es-ES" sz="1600" dirty="0" err="1">
                <a:latin typeface="Maiandra GD" panose="020E0502030308020204" pitchFamily="34" charset="0"/>
              </a:rPr>
              <a:t>Barria</a:t>
            </a:r>
            <a:r>
              <a:rPr lang="es-ES" sz="1600" dirty="0">
                <a:latin typeface="Maiandra GD" panose="020E0502030308020204" pitchFamily="34" charset="0"/>
              </a:rPr>
              <a:t>, Plaza Nueva, 4-2º - 48005 misiobi@bizkeliza.org / 94 401 36 99 </a:t>
            </a:r>
            <a:endParaRPr lang="es-ES" sz="1600" dirty="0" smtClean="0">
              <a:latin typeface="Maiandra GD" panose="020E0502030308020204" pitchFamily="34" charset="0"/>
            </a:endParaRPr>
          </a:p>
          <a:p>
            <a:pPr algn="ctr"/>
            <a:r>
              <a:rPr lang="es-ES" sz="1600" dirty="0" smtClean="0">
                <a:latin typeface="Maiandra GD" panose="020E0502030308020204" pitchFamily="34" charset="0"/>
              </a:rPr>
              <a:t>KUTXABANK </a:t>
            </a:r>
            <a:r>
              <a:rPr lang="es-ES" sz="1600" dirty="0">
                <a:latin typeface="Maiandra GD" panose="020E0502030308020204" pitchFamily="34" charset="0"/>
              </a:rPr>
              <a:t>2095 0000 71 2000055574 </a:t>
            </a:r>
            <a:r>
              <a:rPr lang="es-ES" sz="1600" dirty="0" smtClean="0">
                <a:latin typeface="Maiandra GD" panose="020E0502030308020204" pitchFamily="34" charset="0"/>
              </a:rPr>
              <a:t>BIZKAIA</a:t>
            </a:r>
          </a:p>
          <a:p>
            <a:pPr algn="ctr"/>
            <a:r>
              <a:rPr lang="es-ES" sz="1600" dirty="0" err="1" smtClean="0">
                <a:latin typeface="Maiandra GD" panose="020E0502030308020204" pitchFamily="34" charset="0"/>
              </a:rPr>
              <a:t>Bizum</a:t>
            </a:r>
            <a:r>
              <a:rPr lang="es-ES" sz="1600" dirty="0" smtClean="0">
                <a:latin typeface="Maiandra GD" panose="020E0502030308020204" pitchFamily="34" charset="0"/>
              </a:rPr>
              <a:t> 00897</a:t>
            </a:r>
          </a:p>
          <a:p>
            <a:pPr algn="ctr"/>
            <a:endParaRPr lang="es-ES" sz="800" dirty="0" smtClean="0">
              <a:latin typeface="Maiandra GD" panose="020E0502030308020204" pitchFamily="34" charset="0"/>
            </a:endParaRPr>
          </a:p>
          <a:p>
            <a:pPr algn="ctr"/>
            <a:r>
              <a:rPr lang="es-ES" sz="1600" b="1" dirty="0" smtClean="0">
                <a:latin typeface="Maiandra GD" panose="020E0502030308020204" pitchFamily="34" charset="0"/>
              </a:rPr>
              <a:t>DONOSTIA-SAN </a:t>
            </a:r>
            <a:r>
              <a:rPr lang="es-ES" sz="1600" b="1" dirty="0">
                <a:latin typeface="Maiandra GD" panose="020E0502030308020204" pitchFamily="34" charset="0"/>
              </a:rPr>
              <a:t>SEBASTIÁN </a:t>
            </a:r>
            <a:r>
              <a:rPr lang="es-ES" sz="1600" dirty="0">
                <a:latin typeface="Maiandra GD" panose="020E0502030308020204" pitchFamily="34" charset="0"/>
              </a:rPr>
              <a:t>Avda. Barcelona, 2 (Iglesia </a:t>
            </a:r>
            <a:r>
              <a:rPr lang="es-ES" sz="1600" dirty="0" err="1">
                <a:latin typeface="Maiandra GD" panose="020E0502030308020204" pitchFamily="34" charset="0"/>
              </a:rPr>
              <a:t>Iesu</a:t>
            </a:r>
            <a:r>
              <a:rPr lang="es-ES" sz="1600" dirty="0">
                <a:latin typeface="Maiandra GD" panose="020E0502030308020204" pitchFamily="34" charset="0"/>
              </a:rPr>
              <a:t>) – </a:t>
            </a:r>
            <a:r>
              <a:rPr lang="es-ES" sz="1600" dirty="0" smtClean="0">
                <a:latin typeface="Maiandra GD" panose="020E0502030308020204" pitchFamily="34" charset="0"/>
              </a:rPr>
              <a:t>20014 </a:t>
            </a:r>
            <a:r>
              <a:rPr lang="es-ES" sz="1600" smtClean="0">
                <a:latin typeface="Maiandra GD" panose="020E0502030308020204" pitchFamily="34" charset="0"/>
              </a:rPr>
              <a:t>idazkari@missio.eus</a:t>
            </a:r>
            <a:r>
              <a:rPr lang="es-ES" sz="1600" dirty="0" smtClean="0">
                <a:latin typeface="Maiandra GD" panose="020E0502030308020204" pitchFamily="34" charset="0"/>
              </a:rPr>
              <a:t> </a:t>
            </a:r>
            <a:r>
              <a:rPr lang="es-ES" sz="1600" dirty="0">
                <a:latin typeface="Maiandra GD" panose="020E0502030308020204" pitchFamily="34" charset="0"/>
              </a:rPr>
              <a:t>/ 943 42 77 54 </a:t>
            </a:r>
            <a:endParaRPr lang="es-ES" sz="1600" dirty="0" smtClean="0">
              <a:latin typeface="Maiandra GD" panose="020E0502030308020204" pitchFamily="34" charset="0"/>
            </a:endParaRPr>
          </a:p>
          <a:p>
            <a:pPr algn="ctr"/>
            <a:r>
              <a:rPr lang="es-ES" sz="1600" dirty="0" smtClean="0">
                <a:latin typeface="Maiandra GD" panose="020E0502030308020204" pitchFamily="34" charset="0"/>
              </a:rPr>
              <a:t>KUTXABANK </a:t>
            </a:r>
            <a:r>
              <a:rPr lang="es-ES" sz="1600" dirty="0">
                <a:latin typeface="Maiandra GD" panose="020E0502030308020204" pitchFamily="34" charset="0"/>
              </a:rPr>
              <a:t>2095 5001 05 </a:t>
            </a:r>
            <a:r>
              <a:rPr lang="es-ES" sz="1600" dirty="0" smtClean="0">
                <a:latin typeface="Maiandra GD" panose="020E0502030308020204" pitchFamily="34" charset="0"/>
              </a:rPr>
              <a:t>1060685889</a:t>
            </a:r>
          </a:p>
          <a:p>
            <a:pPr algn="ctr"/>
            <a:r>
              <a:rPr lang="es-ES" sz="1600" dirty="0" err="1" smtClean="0">
                <a:latin typeface="Maiandra GD" panose="020E0502030308020204" pitchFamily="34" charset="0"/>
              </a:rPr>
              <a:t>Bizum</a:t>
            </a:r>
            <a:r>
              <a:rPr lang="es-ES" sz="1600" dirty="0" smtClean="0">
                <a:latin typeface="Maiandra GD" panose="020E0502030308020204" pitchFamily="34" charset="0"/>
              </a:rPr>
              <a:t> 00931</a:t>
            </a:r>
          </a:p>
          <a:p>
            <a:pPr algn="ctr"/>
            <a:r>
              <a:rPr lang="es-ES" sz="800" dirty="0" smtClean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sz="1600" b="1" dirty="0" smtClean="0">
                <a:latin typeface="Maiandra GD" panose="020E0502030308020204" pitchFamily="34" charset="0"/>
              </a:rPr>
              <a:t>VITORIA </a:t>
            </a:r>
            <a:r>
              <a:rPr lang="es-ES" sz="1600" b="1" dirty="0">
                <a:latin typeface="Maiandra GD" panose="020E0502030308020204" pitchFamily="34" charset="0"/>
              </a:rPr>
              <a:t>– GASTEIZ </a:t>
            </a:r>
            <a:r>
              <a:rPr lang="es-ES" sz="1600" dirty="0">
                <a:latin typeface="Maiandra GD" panose="020E0502030308020204" pitchFamily="34" charset="0"/>
              </a:rPr>
              <a:t>Vicente </a:t>
            </a:r>
            <a:r>
              <a:rPr lang="es-ES" sz="1600" dirty="0" err="1">
                <a:latin typeface="Maiandra GD" panose="020E0502030308020204" pitchFamily="34" charset="0"/>
              </a:rPr>
              <a:t>Goikoetxea</a:t>
            </a:r>
            <a:r>
              <a:rPr lang="es-ES" sz="1600" dirty="0">
                <a:latin typeface="Maiandra GD" panose="020E0502030308020204" pitchFamily="34" charset="0"/>
              </a:rPr>
              <a:t>, 5-3º - 01008 misiovit@misioak.org </a:t>
            </a:r>
            <a:r>
              <a:rPr lang="es-ES" sz="1600" dirty="0" smtClean="0">
                <a:latin typeface="Maiandra GD" panose="020E0502030308020204" pitchFamily="34" charset="0"/>
              </a:rPr>
              <a:t>  945 </a:t>
            </a:r>
            <a:r>
              <a:rPr lang="es-ES" sz="1600" dirty="0">
                <a:latin typeface="Maiandra GD" panose="020E0502030308020204" pitchFamily="34" charset="0"/>
              </a:rPr>
              <a:t>13 08 57 </a:t>
            </a:r>
            <a:endParaRPr lang="es-ES" sz="1600" dirty="0" smtClean="0">
              <a:latin typeface="Maiandra GD" panose="020E0502030308020204" pitchFamily="34" charset="0"/>
            </a:endParaRPr>
          </a:p>
          <a:p>
            <a:pPr algn="ctr"/>
            <a:r>
              <a:rPr lang="es-ES" sz="1600" dirty="0" smtClean="0">
                <a:latin typeface="Maiandra GD" panose="020E0502030308020204" pitchFamily="34" charset="0"/>
              </a:rPr>
              <a:t>KUTXABANK </a:t>
            </a:r>
            <a:r>
              <a:rPr lang="es-ES" sz="1600" dirty="0">
                <a:latin typeface="Maiandra GD" panose="020E0502030308020204" pitchFamily="34" charset="0"/>
              </a:rPr>
              <a:t>2095 3150 22 1091093376 </a:t>
            </a:r>
            <a:r>
              <a:rPr lang="es-ES" sz="1600" dirty="0" smtClean="0">
                <a:latin typeface="Maiandra GD" panose="020E0502030308020204" pitchFamily="34" charset="0"/>
              </a:rPr>
              <a:t>ARABA</a:t>
            </a:r>
          </a:p>
          <a:p>
            <a:pPr algn="ctr"/>
            <a:r>
              <a:rPr lang="es-ES" sz="1600" dirty="0" err="1" smtClean="0"/>
              <a:t>Bizum</a:t>
            </a:r>
            <a:r>
              <a:rPr lang="es-ES" sz="1600" dirty="0" smtClean="0"/>
              <a:t> 01984</a:t>
            </a:r>
          </a:p>
          <a:p>
            <a:pPr algn="ctr"/>
            <a:endParaRPr lang="es-ES" sz="1600" dirty="0"/>
          </a:p>
          <a:p>
            <a:pPr algn="ctr"/>
            <a:r>
              <a:rPr lang="es-ES" sz="3600" b="1" dirty="0" smtClean="0">
                <a:solidFill>
                  <a:srgbClr val="FF0000"/>
                </a:solidFill>
                <a:latin typeface="Maiandra GD" panose="020E0502030308020204" pitchFamily="34" charset="0"/>
              </a:rPr>
              <a:t>ESKERRIK ASKO!</a:t>
            </a:r>
            <a:endParaRPr lang="es-ES" sz="3600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04" y="0"/>
            <a:ext cx="1568196" cy="10012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201168"/>
            <a:ext cx="4508269" cy="637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4320" y="545525"/>
            <a:ext cx="5449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Maiandra GD" panose="020E0502030308020204" pitchFamily="34" charset="0"/>
              </a:rPr>
              <a:t>…parece como si </a:t>
            </a:r>
            <a:r>
              <a:rPr lang="es-ES" sz="2000" dirty="0">
                <a:latin typeface="Maiandra GD" panose="020E0502030308020204" pitchFamily="34" charset="0"/>
              </a:rPr>
              <a:t>e</a:t>
            </a:r>
            <a:r>
              <a:rPr lang="es-ES" sz="2000" dirty="0" smtClean="0">
                <a:latin typeface="Maiandra GD" panose="020E0502030308020204" pitchFamily="34" charset="0"/>
              </a:rPr>
              <a:t>l </a:t>
            </a:r>
            <a:r>
              <a:rPr lang="es-ES" sz="2000" dirty="0">
                <a:latin typeface="Maiandra GD" panose="020E0502030308020204" pitchFamily="34" charset="0"/>
              </a:rPr>
              <a:t>prójimo </a:t>
            </a:r>
            <a:r>
              <a:rPr lang="es-ES" sz="2000" dirty="0" smtClean="0">
                <a:latin typeface="Maiandra GD" panose="020E0502030308020204" pitchFamily="34" charset="0"/>
              </a:rPr>
              <a:t>fuera </a:t>
            </a:r>
            <a:r>
              <a:rPr lang="es-ES" sz="2000" dirty="0">
                <a:latin typeface="Maiandra GD" panose="020E0502030308020204" pitchFamily="34" charset="0"/>
              </a:rPr>
              <a:t>perdiendo su </a:t>
            </a:r>
            <a:r>
              <a:rPr lang="es-ES" sz="2000" dirty="0" smtClean="0">
                <a:latin typeface="Maiandra GD" panose="020E0502030308020204" pitchFamily="34" charset="0"/>
              </a:rPr>
              <a:t>figura. Al camino </a:t>
            </a:r>
            <a:r>
              <a:rPr lang="es-ES" sz="2000" dirty="0">
                <a:latin typeface="Maiandra GD" panose="020E0502030308020204" pitchFamily="34" charset="0"/>
              </a:rPr>
              <a:t>de las personas heridas, golpeadas por la pobreza, las guerras o la carencia de oportunidades le han puesto vallas y no es visible; </a:t>
            </a:r>
            <a:r>
              <a:rPr lang="es-ES" sz="2000" dirty="0" smtClean="0">
                <a:latin typeface="Maiandra GD" panose="020E0502030308020204" pitchFamily="34" charset="0"/>
              </a:rPr>
              <a:t>quedan </a:t>
            </a:r>
            <a:r>
              <a:rPr lang="es-ES" sz="2000" dirty="0">
                <a:latin typeface="Maiandra GD" panose="020E0502030308020204" pitchFamily="34" charset="0"/>
              </a:rPr>
              <a:t>fuera de la circulación común</a:t>
            </a:r>
            <a:r>
              <a:rPr lang="es-ES" sz="2000" dirty="0" smtClean="0">
                <a:latin typeface="Maiandra GD" panose="020E0502030308020204" pitchFamily="34" charset="0"/>
              </a:rPr>
              <a:t>.</a:t>
            </a:r>
            <a:endParaRPr lang="es-ES" sz="2000" dirty="0">
              <a:latin typeface="Maiandra GD" panose="020E0502030308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309360" y="3959352"/>
            <a:ext cx="55412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Maiandra GD" panose="020E0502030308020204" pitchFamily="34" charset="0"/>
              </a:rPr>
              <a:t>En nuestro entorno, ya </a:t>
            </a:r>
            <a:r>
              <a:rPr lang="es-ES" sz="2000" dirty="0">
                <a:latin typeface="Maiandra GD" panose="020E0502030308020204" pitchFamily="34" charset="0"/>
              </a:rPr>
              <a:t>ni siquiera apercibimos al vecino o a la vecina</a:t>
            </a:r>
            <a:r>
              <a:rPr lang="es-ES" sz="2000" dirty="0" smtClean="0">
                <a:latin typeface="Maiandra GD" panose="020E0502030308020204" pitchFamily="34" charset="0"/>
              </a:rPr>
              <a:t>, </a:t>
            </a:r>
            <a:r>
              <a:rPr lang="es-ES" sz="2000" dirty="0">
                <a:latin typeface="Maiandra GD" panose="020E0502030308020204" pitchFamily="34" charset="0"/>
              </a:rPr>
              <a:t>que no </a:t>
            </a:r>
            <a:r>
              <a:rPr lang="es-ES" sz="2000" dirty="0" smtClean="0">
                <a:latin typeface="Maiandra GD" panose="020E0502030308020204" pitchFamily="34" charset="0"/>
              </a:rPr>
              <a:t>pide nada, </a:t>
            </a:r>
            <a:r>
              <a:rPr lang="es-ES" sz="2000" dirty="0">
                <a:latin typeface="Maiandra GD" panose="020E0502030308020204" pitchFamily="34" charset="0"/>
              </a:rPr>
              <a:t>ni </a:t>
            </a:r>
            <a:r>
              <a:rPr lang="es-ES" sz="2000" dirty="0" smtClean="0">
                <a:latin typeface="Maiandra GD" panose="020E0502030308020204" pitchFamily="34" charset="0"/>
              </a:rPr>
              <a:t>nos </a:t>
            </a:r>
            <a:r>
              <a:rPr lang="es-ES" sz="2000" dirty="0">
                <a:latin typeface="Maiandra GD" panose="020E0502030308020204" pitchFamily="34" charset="0"/>
              </a:rPr>
              <a:t>molesta</a:t>
            </a:r>
            <a:r>
              <a:rPr lang="es-ES" sz="2000" dirty="0" smtClean="0">
                <a:latin typeface="Maiandra GD" panose="020E0502030308020204" pitchFamily="34" charset="0"/>
              </a:rPr>
              <a:t>,… o a </a:t>
            </a:r>
            <a:r>
              <a:rPr lang="es-ES" sz="2000" dirty="0">
                <a:latin typeface="Maiandra GD" panose="020E0502030308020204" pitchFamily="34" charset="0"/>
              </a:rPr>
              <a:t>la persona del otro banco en la </a:t>
            </a:r>
            <a:r>
              <a:rPr lang="es-ES" sz="2000" dirty="0" smtClean="0">
                <a:latin typeface="Maiandra GD" panose="020E0502030308020204" pitchFamily="34" charset="0"/>
              </a:rPr>
              <a:t>parroquia…</a:t>
            </a:r>
          </a:p>
          <a:p>
            <a:pPr algn="just"/>
            <a:r>
              <a:rPr lang="es-ES" sz="2000" dirty="0" smtClean="0">
                <a:latin typeface="Maiandra GD" panose="020E0502030308020204" pitchFamily="34" charset="0"/>
              </a:rPr>
              <a:t>Además las </a:t>
            </a:r>
            <a:r>
              <a:rPr lang="es-ES" sz="2000" dirty="0">
                <a:latin typeface="Maiandra GD" panose="020E0502030308020204" pitchFamily="34" charset="0"/>
              </a:rPr>
              <a:t>necesidades, las carencias pertenecen a las instituciones civiles religiosas u </a:t>
            </a:r>
            <a:r>
              <a:rPr lang="es-ES" sz="2000" dirty="0" err="1">
                <a:latin typeface="Maiandra GD" panose="020E0502030308020204" pitchFamily="34" charset="0"/>
              </a:rPr>
              <a:t>ONGs</a:t>
            </a:r>
            <a:r>
              <a:rPr lang="es-ES" sz="2000" dirty="0">
                <a:latin typeface="Maiandra GD" panose="020E0502030308020204" pitchFamily="34" charset="0"/>
              </a:rPr>
              <a:t>. </a:t>
            </a: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858" y="2542032"/>
            <a:ext cx="5462590" cy="3630168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7483" y="976122"/>
            <a:ext cx="4940419" cy="28913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04" y="-25146"/>
            <a:ext cx="1568196" cy="10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0312" y="393192"/>
            <a:ext cx="104515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Maiandra GD" panose="020E0502030308020204" pitchFamily="34" charset="0"/>
              </a:rPr>
              <a:t>Si </a:t>
            </a:r>
            <a:r>
              <a:rPr lang="es-ES" sz="2400" dirty="0">
                <a:latin typeface="Maiandra GD" panose="020E0502030308020204" pitchFamily="34" charset="0"/>
              </a:rPr>
              <a:t>esto sucede en el ámbito más cercano</a:t>
            </a:r>
            <a:r>
              <a:rPr lang="es-ES" sz="2400" dirty="0" smtClean="0">
                <a:latin typeface="Maiandra GD" panose="020E0502030308020204" pitchFamily="34" charset="0"/>
              </a:rPr>
              <a:t>,</a:t>
            </a:r>
          </a:p>
          <a:p>
            <a:r>
              <a:rPr lang="es-ES" sz="2400" dirty="0" smtClean="0">
                <a:latin typeface="Maiandra GD" panose="020E0502030308020204" pitchFamily="34" charset="0"/>
              </a:rPr>
              <a:t>¿</a:t>
            </a:r>
            <a:r>
              <a:rPr lang="es-ES" sz="2400" b="1" dirty="0">
                <a:latin typeface="Maiandra GD" panose="020E0502030308020204" pitchFamily="34" charset="0"/>
              </a:rPr>
              <a:t>cómo reconocer como prójimos a quienes viven más allá</a:t>
            </a:r>
            <a:r>
              <a:rPr lang="es-ES" sz="2400" dirty="0">
                <a:latin typeface="Maiandra GD" panose="020E0502030308020204" pitchFamily="34" charset="0"/>
              </a:rPr>
              <a:t>, en sus frecuentes tragedias, sus recorridos interminables, sus catástrofes naturales, sus cruentas masacres o sus carencias eternamente pandémicas</a:t>
            </a:r>
            <a:r>
              <a:rPr lang="es-ES" sz="2400" dirty="0" smtClean="0">
                <a:latin typeface="Maiandra GD" panose="020E0502030308020204" pitchFamily="34" charset="0"/>
              </a:rPr>
              <a:t>?</a:t>
            </a:r>
          </a:p>
          <a:p>
            <a:endParaRPr lang="es-ES" sz="800" dirty="0" smtClean="0">
              <a:latin typeface="Maiandra GD" panose="020E0502030308020204" pitchFamily="34" charset="0"/>
            </a:endParaRPr>
          </a:p>
          <a:p>
            <a:r>
              <a:rPr lang="es-ES" sz="2400" dirty="0" smtClean="0">
                <a:latin typeface="Maiandra GD" panose="020E0502030308020204" pitchFamily="34" charset="0"/>
              </a:rPr>
              <a:t>¿</a:t>
            </a:r>
            <a:r>
              <a:rPr lang="es-ES" sz="2400" b="1" dirty="0">
                <a:latin typeface="Maiandra GD" panose="020E0502030308020204" pitchFamily="34" charset="0"/>
              </a:rPr>
              <a:t>Las propuestas de una sociedad individualista</a:t>
            </a:r>
            <a:r>
              <a:rPr lang="es-ES" sz="2400" dirty="0">
                <a:latin typeface="Maiandra GD" panose="020E0502030308020204" pitchFamily="34" charset="0"/>
              </a:rPr>
              <a:t>, mercantil, </a:t>
            </a:r>
            <a:r>
              <a:rPr lang="es-ES" sz="2400" dirty="0" smtClean="0">
                <a:latin typeface="Maiandra GD" panose="020E0502030308020204" pitchFamily="34" charset="0"/>
              </a:rPr>
              <a:t>de </a:t>
            </a:r>
            <a:r>
              <a:rPr lang="es-ES" sz="2400" dirty="0">
                <a:latin typeface="Maiandra GD" panose="020E0502030308020204" pitchFamily="34" charset="0"/>
              </a:rPr>
              <a:t>mero </a:t>
            </a:r>
            <a:r>
              <a:rPr lang="es-ES" sz="2400" dirty="0" smtClean="0">
                <a:latin typeface="Maiandra GD" panose="020E0502030308020204" pitchFamily="34" charset="0"/>
              </a:rPr>
              <a:t>entretenimiento…</a:t>
            </a:r>
          </a:p>
          <a:p>
            <a:r>
              <a:rPr lang="es-ES" sz="3200" b="1" dirty="0" smtClean="0">
                <a:latin typeface="Maiandra GD" panose="020E0502030308020204" pitchFamily="34" charset="0"/>
              </a:rPr>
              <a:t> …nos </a:t>
            </a:r>
            <a:r>
              <a:rPr lang="es-ES" sz="3200" b="1" dirty="0">
                <a:latin typeface="Maiandra GD" panose="020E0502030308020204" pitchFamily="34" charset="0"/>
              </a:rPr>
              <a:t>han apagado la voz? </a:t>
            </a:r>
          </a:p>
          <a:p>
            <a:endParaRPr lang="es-ES" sz="2400" dirty="0">
              <a:latin typeface="Maiandra GD" panose="020E0502030308020204" pitchFamily="34" charset="0"/>
            </a:endParaRPr>
          </a:p>
        </p:txBody>
      </p:sp>
      <p:pic>
        <p:nvPicPr>
          <p:cNvPr id="5" name="Picture 2" descr="C:\Users\diline\Desktop\BISHOP (1)\print 4 Bishop\20170621_112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824" y="2842547"/>
            <a:ext cx="4969578" cy="3727184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357423"/>
            <a:ext cx="5705856" cy="32123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04" y="-25146"/>
            <a:ext cx="1568196" cy="10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6888" y="1801368"/>
            <a:ext cx="11585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600" dirty="0" smtClean="0">
              <a:solidFill>
                <a:srgbClr val="00B050"/>
              </a:solidFill>
              <a:latin typeface="Maiandra GD" panose="020E0502030308020204" pitchFamily="34" charset="0"/>
            </a:endParaRPr>
          </a:p>
          <a:p>
            <a:r>
              <a:rPr lang="es-ES" sz="3600" dirty="0" smtClean="0">
                <a:latin typeface="Maiandra GD" panose="020E0502030308020204" pitchFamily="34" charset="0"/>
              </a:rPr>
              <a:t>“</a:t>
            </a:r>
            <a:r>
              <a:rPr lang="es-ES" sz="3600" dirty="0" err="1" smtClean="0">
                <a:latin typeface="Maiandra GD" panose="020E0502030308020204" pitchFamily="34" charset="0"/>
              </a:rPr>
              <a:t>Com­</a:t>
            </a:r>
            <a:r>
              <a:rPr lang="es-ES" sz="3600" dirty="0" smtClean="0">
                <a:latin typeface="Maiandra GD" panose="020E0502030308020204" pitchFamily="34" charset="0"/>
              </a:rPr>
              <a:t>-</a:t>
            </a:r>
            <a:r>
              <a:rPr lang="es-ES" sz="3600" dirty="0">
                <a:latin typeface="Maiandra GD" panose="020E0502030308020204" pitchFamily="34" charset="0"/>
              </a:rPr>
              <a:t>pro-</a:t>
            </a:r>
            <a:r>
              <a:rPr lang="es-ES" sz="3600" dirty="0" err="1">
                <a:latin typeface="Maiandra GD" panose="020E0502030308020204" pitchFamily="34" charset="0"/>
              </a:rPr>
              <a:t>missio</a:t>
            </a:r>
            <a:r>
              <a:rPr lang="es-ES" sz="3600" dirty="0">
                <a:latin typeface="Maiandra GD" panose="020E0502030308020204" pitchFamily="34" charset="0"/>
              </a:rPr>
              <a:t>” </a:t>
            </a:r>
            <a:endParaRPr lang="es-ES" sz="3600" dirty="0" smtClean="0">
              <a:latin typeface="Maiandra GD" panose="020E0502030308020204" pitchFamily="34" charset="0"/>
            </a:endParaRPr>
          </a:p>
          <a:p>
            <a:r>
              <a:rPr lang="es-ES" sz="2400" dirty="0" smtClean="0">
                <a:latin typeface="Maiandra GD" panose="020E0502030308020204" pitchFamily="34" charset="0"/>
              </a:rPr>
              <a:t>cuya </a:t>
            </a:r>
            <a:r>
              <a:rPr lang="es-ES" sz="2400" dirty="0">
                <a:latin typeface="Maiandra GD" panose="020E0502030308020204" pitchFamily="34" charset="0"/>
              </a:rPr>
              <a:t>traducción libre </a:t>
            </a:r>
            <a:r>
              <a:rPr lang="es-ES" sz="2400" dirty="0" smtClean="0">
                <a:latin typeface="Maiandra GD" panose="020E0502030308020204" pitchFamily="34" charset="0"/>
              </a:rPr>
              <a:t>sería:</a:t>
            </a:r>
          </a:p>
          <a:p>
            <a:r>
              <a:rPr lang="es-ES" sz="3600" dirty="0" smtClean="0">
                <a:latin typeface="Maiandra GD" panose="020E0502030308020204" pitchFamily="34" charset="0"/>
              </a:rPr>
              <a:t>“</a:t>
            </a:r>
            <a:r>
              <a:rPr lang="es-ES" sz="3600" dirty="0" err="1" smtClean="0">
                <a:latin typeface="Maiandra GD" panose="020E0502030308020204" pitchFamily="34" charset="0"/>
              </a:rPr>
              <a:t>Junt@s-a</a:t>
            </a:r>
            <a:r>
              <a:rPr lang="es-ES" sz="3600" dirty="0" smtClean="0">
                <a:latin typeface="Maiandra GD" panose="020E0502030308020204" pitchFamily="34" charset="0"/>
              </a:rPr>
              <a:t> favor-de una </a:t>
            </a:r>
            <a:r>
              <a:rPr lang="es-ES" sz="3600" dirty="0">
                <a:latin typeface="Maiandra GD" panose="020E0502030308020204" pitchFamily="34" charset="0"/>
              </a:rPr>
              <a:t>causa</a:t>
            </a:r>
            <a:r>
              <a:rPr lang="es-ES" sz="3600" dirty="0" smtClean="0">
                <a:latin typeface="Maiandra GD" panose="020E0502030308020204" pitchFamily="34" charset="0"/>
              </a:rPr>
              <a:t>”</a:t>
            </a:r>
          </a:p>
          <a:p>
            <a:pPr algn="ctr"/>
            <a:r>
              <a:rPr lang="es-ES" sz="4800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 </a:t>
            </a:r>
            <a:endParaRPr lang="es-ES" sz="4800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6888" y="329184"/>
            <a:ext cx="1070762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Maiandra GD" panose="020E0502030308020204" pitchFamily="34" charset="0"/>
              </a:rPr>
              <a:t>Pero </a:t>
            </a:r>
            <a:r>
              <a:rPr lang="es-ES" sz="2400" dirty="0">
                <a:latin typeface="Maiandra GD" panose="020E0502030308020204" pitchFamily="34" charset="0"/>
              </a:rPr>
              <a:t>la realidad está ahí, testaruda, </a:t>
            </a:r>
            <a:r>
              <a:rPr lang="es-ES" sz="2400" dirty="0" smtClean="0">
                <a:latin typeface="Maiandra GD" panose="020E0502030308020204" pitchFamily="34" charset="0"/>
              </a:rPr>
              <a:t>incansable</a:t>
            </a:r>
            <a:r>
              <a:rPr lang="es-ES" sz="2400" dirty="0">
                <a:latin typeface="Maiandra GD" panose="020E0502030308020204" pitchFamily="34" charset="0"/>
              </a:rPr>
              <a:t>,</a:t>
            </a:r>
            <a:r>
              <a:rPr lang="es-ES" sz="2400" dirty="0" smtClean="0"/>
              <a:t> </a:t>
            </a:r>
            <a:r>
              <a:rPr lang="es-ES" sz="2400" dirty="0"/>
              <a:t>llamándonos, gritando, provocándonos. </a:t>
            </a:r>
          </a:p>
          <a:p>
            <a:endParaRPr lang="es-ES" sz="800" dirty="0" smtClean="0">
              <a:latin typeface="Maiandra GD" panose="020E0502030308020204" pitchFamily="34" charset="0"/>
            </a:endParaRPr>
          </a:p>
          <a:p>
            <a:r>
              <a:rPr lang="es-ES" sz="2400" dirty="0" smtClean="0">
                <a:latin typeface="Maiandra GD" panose="020E0502030308020204" pitchFamily="34" charset="0"/>
              </a:rPr>
              <a:t>La </a:t>
            </a:r>
            <a:r>
              <a:rPr lang="es-ES" sz="2400" dirty="0">
                <a:latin typeface="Maiandra GD" panose="020E0502030308020204" pitchFamily="34" charset="0"/>
              </a:rPr>
              <a:t>realidad nos destapa los oídos; en definitiva, nos llama al </a:t>
            </a:r>
            <a:r>
              <a:rPr lang="es-ES" sz="3200" b="1" dirty="0">
                <a:latin typeface="Maiandra GD" panose="020E0502030308020204" pitchFamily="34" charset="0"/>
              </a:rPr>
              <a:t>compromiso</a:t>
            </a:r>
            <a:r>
              <a:rPr lang="es-ES" sz="3200" dirty="0">
                <a:latin typeface="Maiandra GD" panose="020E0502030308020204" pitchFamily="34" charset="0"/>
              </a:rPr>
              <a:t>, </a:t>
            </a:r>
            <a:r>
              <a:rPr lang="es-ES" sz="2400" dirty="0">
                <a:latin typeface="Maiandra GD" panose="020E0502030308020204" pitchFamily="34" charset="0"/>
              </a:rPr>
              <a:t>palabra con encanto, martillo pilón que moldeó nuestras vidas:</a:t>
            </a:r>
          </a:p>
          <a:p>
            <a:endParaRPr lang="es-ES" sz="2400" dirty="0">
              <a:latin typeface="Maiandra GD" panose="020E0502030308020204" pitchFamily="34" charset="0"/>
            </a:endParaRP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3952" y="2139696"/>
            <a:ext cx="5614416" cy="3963208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4842" y="3740360"/>
            <a:ext cx="2794278" cy="27643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04" y="-25146"/>
            <a:ext cx="1568196" cy="10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7160" y="914400"/>
            <a:ext cx="50292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 </a:t>
            </a:r>
            <a:endParaRPr lang="es-ES" sz="2800" dirty="0"/>
          </a:p>
          <a:p>
            <a:r>
              <a:rPr lang="es-ES" sz="2800" dirty="0"/>
              <a:t>  </a:t>
            </a:r>
            <a:r>
              <a:rPr lang="es-ES" sz="2400" b="1" dirty="0" smtClean="0">
                <a:latin typeface="Maiandra GD" panose="020E0502030308020204" pitchFamily="34" charset="0"/>
              </a:rPr>
              <a:t>Las </a:t>
            </a:r>
            <a:r>
              <a:rPr lang="es-ES" sz="2400" b="1" dirty="0">
                <a:latin typeface="Maiandra GD" panose="020E0502030308020204" pitchFamily="34" charset="0"/>
              </a:rPr>
              <a:t>llamadas siguen resonando </a:t>
            </a:r>
            <a:r>
              <a:rPr lang="es-ES" sz="2400" dirty="0">
                <a:latin typeface="Maiandra GD" panose="020E0502030308020204" pitchFamily="34" charset="0"/>
              </a:rPr>
              <a:t>y las necesitamos para vivir, para refrescar el sentimiento, porque </a:t>
            </a:r>
            <a:r>
              <a:rPr lang="es-ES" sz="2400" b="1" dirty="0">
                <a:latin typeface="Maiandra GD" panose="020E0502030308020204" pitchFamily="34" charset="0"/>
              </a:rPr>
              <a:t>en esta escucha y su respuesta</a:t>
            </a:r>
            <a:r>
              <a:rPr lang="es-ES" sz="2400" dirty="0">
                <a:latin typeface="Maiandra GD" panose="020E0502030308020204" pitchFamily="34" charset="0"/>
              </a:rPr>
              <a:t> está la única actitud que se puede llamar creyente, el </a:t>
            </a:r>
            <a:r>
              <a:rPr lang="es-ES" sz="2400" b="1" dirty="0">
                <a:latin typeface="Maiandra GD" panose="020E0502030308020204" pitchFamily="34" charset="0"/>
              </a:rPr>
              <a:t>indicador que nos demuestra que el amor está vivo.</a:t>
            </a:r>
          </a:p>
          <a:p>
            <a:endParaRPr lang="es-ES" sz="2400" dirty="0" smtClean="0">
              <a:latin typeface="Maiandra GD" panose="020E0502030308020204" pitchFamily="34" charset="0"/>
            </a:endParaRPr>
          </a:p>
          <a:p>
            <a:r>
              <a:rPr lang="es-ES" sz="2400" dirty="0" smtClean="0">
                <a:latin typeface="Maiandra GD" panose="020E0502030308020204" pitchFamily="34" charset="0"/>
              </a:rPr>
              <a:t>Del </a:t>
            </a:r>
            <a:r>
              <a:rPr lang="es-ES" sz="2400" dirty="0">
                <a:latin typeface="Maiandra GD" panose="020E0502030308020204" pitchFamily="34" charset="0"/>
              </a:rPr>
              <a:t>presente sufriente hacia el Reino de Dios y su justicia, </a:t>
            </a:r>
            <a:r>
              <a:rPr lang="es-ES" sz="2400" b="1" dirty="0" smtClean="0">
                <a:latin typeface="Maiandra GD" panose="020E0502030308020204" pitchFamily="34" charset="0"/>
              </a:rPr>
              <a:t>“</a:t>
            </a:r>
            <a:r>
              <a:rPr lang="es-ES" sz="2400" b="1" dirty="0">
                <a:latin typeface="Maiandra GD" panose="020E0502030308020204" pitchFamily="34" charset="0"/>
              </a:rPr>
              <a:t>hacerse cargo</a:t>
            </a:r>
            <a:r>
              <a:rPr lang="es-ES" sz="2400" b="1" dirty="0" smtClean="0">
                <a:latin typeface="Maiandra GD" panose="020E0502030308020204" pitchFamily="34" charset="0"/>
              </a:rPr>
              <a:t>”, </a:t>
            </a:r>
            <a:r>
              <a:rPr lang="es-ES" sz="2400" dirty="0">
                <a:latin typeface="Maiandra GD" panose="020E0502030308020204" pitchFamily="34" charset="0"/>
              </a:rPr>
              <a:t>que decía </a:t>
            </a:r>
            <a:r>
              <a:rPr lang="es-ES" sz="2400" dirty="0" err="1" smtClean="0">
                <a:latin typeface="Maiandra GD" panose="020E0502030308020204" pitchFamily="34" charset="0"/>
              </a:rPr>
              <a:t>Ellacuria</a:t>
            </a:r>
            <a:r>
              <a:rPr lang="es-ES" sz="2400" dirty="0" smtClean="0">
                <a:latin typeface="Maiandra GD" panose="020E0502030308020204" pitchFamily="34" charset="0"/>
              </a:rPr>
              <a:t>.</a:t>
            </a:r>
            <a:endParaRPr lang="es-ES" sz="2400" dirty="0"/>
          </a:p>
          <a:p>
            <a:r>
              <a:rPr lang="es-ES" dirty="0"/>
              <a:t>  </a:t>
            </a:r>
          </a:p>
        </p:txBody>
      </p:sp>
      <p:pic>
        <p:nvPicPr>
          <p:cNvPr id="3" name="Picture 2" descr="C:\Users\diline\Desktop\BISHOP (1)\print 4 Bishop\20160617_073456.jpg"/>
          <p:cNvPicPr>
            <a:picLocks noChangeAspect="1" noChangeArrowheads="1"/>
          </p:cNvPicPr>
          <p:nvPr/>
        </p:nvPicPr>
        <p:blipFill>
          <a:blip r:embed="rId2" cstate="print"/>
          <a:srcRect b="18839"/>
          <a:stretch>
            <a:fillRect/>
          </a:stretch>
        </p:blipFill>
        <p:spPr bwMode="auto">
          <a:xfrm>
            <a:off x="5093208" y="1042416"/>
            <a:ext cx="6841778" cy="4497835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04" y="-25146"/>
            <a:ext cx="1568196" cy="10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622" y="265176"/>
            <a:ext cx="4459305" cy="627278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532120" y="813816"/>
            <a:ext cx="62179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err="1" smtClean="0">
                <a:solidFill>
                  <a:srgbClr val="00B050"/>
                </a:solidFill>
                <a:latin typeface="Maiandra GD" panose="020E0502030308020204" pitchFamily="34" charset="0"/>
              </a:rPr>
              <a:t>Konpromisoa</a:t>
            </a:r>
            <a:r>
              <a:rPr lang="es-ES" sz="66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 </a:t>
            </a:r>
            <a:r>
              <a:rPr lang="es-ES" sz="6600" b="1" dirty="0" err="1" smtClean="0">
                <a:solidFill>
                  <a:srgbClr val="00B050"/>
                </a:solidFill>
                <a:latin typeface="Maiandra GD" panose="020E0502030308020204" pitchFamily="34" charset="0"/>
              </a:rPr>
              <a:t>berrituz</a:t>
            </a:r>
            <a:endParaRPr lang="es-ES" sz="6600" b="1" dirty="0" smtClean="0">
              <a:solidFill>
                <a:srgbClr val="00B050"/>
              </a:solidFill>
              <a:latin typeface="Maiandra GD" panose="020E0502030308020204" pitchFamily="34" charset="0"/>
            </a:endParaRPr>
          </a:p>
          <a:p>
            <a:pPr algn="ctr"/>
            <a:r>
              <a:rPr lang="es-ES" sz="6600" b="1" dirty="0" smtClean="0">
                <a:solidFill>
                  <a:srgbClr val="7030A0"/>
                </a:solidFill>
                <a:latin typeface="Maiandra GD" panose="020E0502030308020204" pitchFamily="34" charset="0"/>
              </a:rPr>
              <a:t>Renovamos el </a:t>
            </a:r>
            <a:r>
              <a:rPr lang="es-ES" sz="8000" b="1" dirty="0" smtClean="0">
                <a:solidFill>
                  <a:srgbClr val="7030A0"/>
                </a:solidFill>
                <a:latin typeface="Maiandra GD" panose="020E0502030308020204" pitchFamily="34" charset="0"/>
              </a:rPr>
              <a:t>compromiso</a:t>
            </a:r>
            <a:endParaRPr lang="es-ES" sz="8000" b="1" dirty="0">
              <a:solidFill>
                <a:srgbClr val="7030A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76072" y="530352"/>
            <a:ext cx="10415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latin typeface="Maiandra GD" panose="020E0502030308020204" pitchFamily="34" charset="0"/>
              </a:rPr>
              <a:t>Comprometerse</a:t>
            </a:r>
            <a:r>
              <a:rPr lang="es-ES" sz="2800" b="1" dirty="0">
                <a:solidFill>
                  <a:srgbClr val="7030A0"/>
                </a:solidFill>
                <a:latin typeface="Maiandra GD" panose="020E0502030308020204" pitchFamily="34" charset="0"/>
              </a:rPr>
              <a:t> </a:t>
            </a:r>
            <a:r>
              <a:rPr lang="es-ES" sz="2800" dirty="0">
                <a:latin typeface="Maiandra GD" panose="020E0502030308020204" pitchFamily="34" charset="0"/>
              </a:rPr>
              <a:t>es dar respuesta al don y la gracia que Dios ha derramado abundantemente en nuestras vidas sin olvidar que siempre es por una causa y con otras personas que no han dejado de soñar pues los desafíos son inmensos y tal vez solo seamos un puñado de arena que hace el camino. Con Jesús fue así.</a:t>
            </a:r>
          </a:p>
        </p:txBody>
      </p:sp>
      <p:pic>
        <p:nvPicPr>
          <p:cNvPr id="3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3315020"/>
            <a:ext cx="4735421" cy="310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3312" y="3315020"/>
            <a:ext cx="4453129" cy="31008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04" y="-25146"/>
            <a:ext cx="1568196" cy="10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32" y="365125"/>
            <a:ext cx="10524744" cy="1838579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Maiandra GD" panose="020E0502030308020204" pitchFamily="34" charset="0"/>
              </a:rPr>
              <a:t>Es tiempo de confiar, el espíritu de Dios está en nosotros </a:t>
            </a:r>
            <a:r>
              <a:rPr lang="es-ES" dirty="0" smtClean="0">
                <a:latin typeface="Maiandra GD" panose="020E0502030308020204" pitchFamily="34" charset="0"/>
              </a:rPr>
              <a:t>y </a:t>
            </a:r>
            <a:r>
              <a:rPr lang="es-ES" dirty="0">
                <a:latin typeface="Maiandra GD" panose="020E0502030308020204" pitchFamily="34" charset="0"/>
              </a:rPr>
              <a:t>nos lanza a la Misión</a:t>
            </a:r>
            <a:br>
              <a:rPr lang="es-ES" dirty="0">
                <a:latin typeface="Maiandra GD" panose="020E0502030308020204" pitchFamily="34" charset="0"/>
              </a:rPr>
            </a:br>
            <a:endParaRPr lang="es-ES" dirty="0">
              <a:latin typeface="Maiandra GD" panose="020E0502030308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6895" y="1929384"/>
            <a:ext cx="6231782" cy="280720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6344" y="4507992"/>
            <a:ext cx="11292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i="1" dirty="0" smtClean="0">
              <a:latin typeface="Maiandra GD" panose="020E0502030308020204" pitchFamily="34" charset="0"/>
            </a:endParaRPr>
          </a:p>
          <a:p>
            <a:r>
              <a:rPr lang="es-ES" sz="2800" i="1" dirty="0" smtClean="0">
                <a:latin typeface="Maiandra GD" panose="020E0502030308020204" pitchFamily="34" charset="0"/>
              </a:rPr>
              <a:t>Busquen </a:t>
            </a:r>
            <a:r>
              <a:rPr lang="es-ES" sz="2800" i="1" dirty="0">
                <a:latin typeface="Maiandra GD" panose="020E0502030308020204" pitchFamily="34" charset="0"/>
              </a:rPr>
              <a:t>primero el Reino de Dios y su justicia, todo lo demás se les dará por añadidura». Mt 6, 33</a:t>
            </a:r>
            <a:r>
              <a:rPr lang="es-ES" sz="2800" dirty="0">
                <a:latin typeface="Maiandra GD" panose="020E0502030308020204" pitchFamily="34" charset="0"/>
              </a:rPr>
              <a:t>).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04" y="0"/>
            <a:ext cx="1568196" cy="10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997</Words>
  <Application>Microsoft Office PowerPoint</Application>
  <PresentationFormat>Panorámica</PresentationFormat>
  <Paragraphs>77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Maiandra GD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 tiempo de confiar, el espíritu de Dios está en nosotros y nos lanza a la Misión </vt:lpstr>
      <vt:lpstr>Es tiempo de trabajar por el Reino con brazos abiertos para acoger, para construir solidaridad, al servicio de las personas mas vulnerables</vt:lpstr>
      <vt:lpstr>           ¿Cómo? </vt:lpstr>
      <vt:lpstr>Abriendo las puertas de nuestras comunidades al mundo, somos diócesis misioneras. </vt:lpstr>
      <vt:lpstr> Escuchando el clamor, la llamada de las personas que sufren pobreza, injusticia, desigualdad…, al soplo del espíritu  </vt:lpstr>
      <vt:lpstr>Estando dispuestas a salir, a ponernos en marcha y  comprometernos en la construcción de un mundo, casa común, que camina hacia una nueva humanidad.</vt:lpstr>
      <vt:lpstr> Siendo testigos del Amor de Dios en cada persona, en cada pueblo, en cada cultura   ¡Llenándonos de Esperanza!   </vt:lpstr>
      <vt:lpstr>Presentación de PowerPoint</vt:lpstr>
      <vt:lpstr>Renovemos nuestro compromiso con el mundo, con las personas empobrecidas, con la solidaridad, con el Reino de Dios, con la vida.    Es hora de renovar nuestro compromiso misionero.   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Konpromisoa berrituz</dc:title>
  <dc:creator>Mertxe Agirre</dc:creator>
  <cp:lastModifiedBy>Mertxe Agirre</cp:lastModifiedBy>
  <cp:revision>64</cp:revision>
  <dcterms:created xsi:type="dcterms:W3CDTF">2022-01-05T12:58:38Z</dcterms:created>
  <dcterms:modified xsi:type="dcterms:W3CDTF">2022-02-22T09:19:57Z</dcterms:modified>
</cp:coreProperties>
</file>